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sldIdLst>
    <p:sldId id="301" r:id="rId2"/>
    <p:sldId id="289" r:id="rId3"/>
    <p:sldId id="290" r:id="rId4"/>
    <p:sldId id="257" r:id="rId5"/>
    <p:sldId id="327" r:id="rId6"/>
    <p:sldId id="258" r:id="rId7"/>
    <p:sldId id="304" r:id="rId8"/>
    <p:sldId id="305" r:id="rId9"/>
    <p:sldId id="308" r:id="rId10"/>
    <p:sldId id="306" r:id="rId11"/>
    <p:sldId id="309" r:id="rId12"/>
    <p:sldId id="315" r:id="rId13"/>
    <p:sldId id="329" r:id="rId14"/>
    <p:sldId id="313" r:id="rId15"/>
    <p:sldId id="321" r:id="rId16"/>
    <p:sldId id="314" r:id="rId17"/>
    <p:sldId id="317" r:id="rId18"/>
    <p:sldId id="318" r:id="rId19"/>
    <p:sldId id="319" r:id="rId20"/>
    <p:sldId id="320" r:id="rId21"/>
    <p:sldId id="322" r:id="rId22"/>
    <p:sldId id="323" r:id="rId23"/>
    <p:sldId id="324" r:id="rId24"/>
    <p:sldId id="325" r:id="rId25"/>
    <p:sldId id="326" r:id="rId26"/>
    <p:sldId id="316" r:id="rId27"/>
    <p:sldId id="335" r:id="rId28"/>
    <p:sldId id="340" r:id="rId29"/>
    <p:sldId id="328" r:id="rId30"/>
    <p:sldId id="330" r:id="rId31"/>
    <p:sldId id="331" r:id="rId32"/>
    <p:sldId id="354" r:id="rId33"/>
    <p:sldId id="336" r:id="rId34"/>
    <p:sldId id="339" r:id="rId35"/>
    <p:sldId id="342" r:id="rId36"/>
    <p:sldId id="349" r:id="rId37"/>
    <p:sldId id="332" r:id="rId38"/>
    <p:sldId id="334" r:id="rId39"/>
    <p:sldId id="338" r:id="rId40"/>
    <p:sldId id="341" r:id="rId41"/>
    <p:sldId id="346" r:id="rId42"/>
    <p:sldId id="348" r:id="rId43"/>
    <p:sldId id="350" r:id="rId44"/>
    <p:sldId id="352" r:id="rId45"/>
    <p:sldId id="355" r:id="rId46"/>
    <p:sldId id="343" r:id="rId47"/>
    <p:sldId id="351" r:id="rId48"/>
    <p:sldId id="356" r:id="rId49"/>
    <p:sldId id="357" r:id="rId50"/>
    <p:sldId id="358" r:id="rId51"/>
    <p:sldId id="359" r:id="rId52"/>
    <p:sldId id="360" r:id="rId53"/>
    <p:sldId id="361" r:id="rId54"/>
    <p:sldId id="362"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3401C-FEA2-F405-BF85-734B202282A7}" v="1181" dt="2021-12-09T07:36:09.976"/>
    <p1510:client id="{03ED35B2-91CE-FF24-3725-D4D7B6E9BFB7}" v="482" dt="2021-12-10T01:12:03.768"/>
    <p1510:client id="{06536B88-4144-5C8F-20B2-7EEDCF68B836}" v="366" dt="2021-12-10T03:52:18.572"/>
    <p1510:client id="{12147DB9-AC7C-B152-5F3D-FE2465C7F6A4}" v="2" dt="2021-11-29T04:36:36.926"/>
    <p1510:client id="{13A248E0-C434-B31A-D151-6F0B50782B77}" v="1885" dt="2021-12-09T21:46:35.389"/>
    <p1510:client id="{14879427-EBCA-4910-6CB9-F1A42AAA524E}" v="11" dt="2021-12-09T21:30:55.745"/>
    <p1510:client id="{19921B9B-95B0-9819-23B1-F932C23BF5BC}" v="3055" dt="2021-11-30T11:19:34.846"/>
    <p1510:client id="{1D89728E-6E07-D8F5-8819-1FDB916788E8}" v="1420" dt="2021-12-09T09:15:21.791"/>
    <p1510:client id="{20FB8F8E-B882-00BF-7A3B-51C9D9D55032}" v="793" dt="2021-11-30T00:31:49.332"/>
    <p1510:client id="{288FCE4D-9B41-066E-F019-D49162B0DC16}" v="2123" dt="2021-12-10T01:07:01.745"/>
    <p1510:client id="{33FED17A-9BDC-63D1-7B47-B12C58324FCF}" v="978" dt="2021-12-01T01:58:59.548"/>
    <p1510:client id="{364954CB-8166-3302-C6BE-39B8FEDC7FB0}" v="985" dt="2021-12-01T00:44:55.587"/>
    <p1510:client id="{37DE8BF2-0DB7-B611-D0E1-F6CBCB092E7B}" v="6" dt="2021-12-01T02:04:52.453"/>
    <p1510:client id="{3821D195-5642-2339-CF18-21147FCFC6CB}" v="3" dt="2021-11-25T05:11:35.150"/>
    <p1510:client id="{3E38A3D6-D8EE-BD83-0E34-5CB4B65A0E65}" v="2" dt="2021-12-08T22:54:37.618"/>
    <p1510:client id="{3FD1FD51-AF22-4817-9C45-B5ACBE3DF37E}" v="4" dt="2021-12-08T08:04:13.455"/>
    <p1510:client id="{4121D5F4-086A-F9C9-0599-6996FB5AB3B7}" v="78" dt="2021-12-09T05:53:38.681"/>
    <p1510:client id="{42AA0352-3D12-4E16-B8AA-C7B8EA950A58}" v="1" dt="2021-11-30T05:55:38.732"/>
    <p1510:client id="{45C5CC2E-3DE8-1694-5E2C-4BB9712F48ED}" v="157" dt="2021-12-05T17:39:52.777"/>
    <p1510:client id="{4CE75088-7188-6E02-D9F8-8B97AF0112D3}" v="2" dt="2021-12-01T01:57:59.479"/>
    <p1510:client id="{4E93DD59-87B2-FDF8-E606-2C54BB97BC85}" v="44" dt="2021-12-09T03:00:35.159"/>
    <p1510:client id="{55C0E51D-7D4C-C3A6-86BC-EA98D976E110}" v="2304" dt="2021-12-09T08:42:47.327"/>
    <p1510:client id="{5A2A3CF7-DDEF-EC73-B0FB-52AB65C3806E}" v="334" dt="2021-11-30T18:32:08.332"/>
    <p1510:client id="{5A86576E-C814-61F5-3E64-9DCCFF36A259}" v="1" dt="2021-12-08T21:03:28.352"/>
    <p1510:client id="{5C51BA78-ADE6-018A-C7FC-ACDDB9D91A3C}" v="159" dt="2021-11-28T02:05:06.413"/>
    <p1510:client id="{6BE6A39E-3245-7040-E991-E1371FBBB76C}" v="2590" dt="2021-12-01T02:12:58.499"/>
    <p1510:client id="{6C2ECF90-6EF9-3422-6809-989DCE718BC6}" v="727" dt="2021-12-09T00:38:48.775"/>
    <p1510:client id="{6DC855A4-5F7A-F91B-17D2-1E1D07292440}" v="91" dt="2021-11-30T01:20:39.023"/>
    <p1510:client id="{73875C16-DECC-8F41-021D-27D254B25F33}" v="357" dt="2021-12-08T21:01:52.505"/>
    <p1510:client id="{80177DCB-BE5C-9DA7-1DF4-1AAE8BE23AE3}" v="133" dt="2021-12-01T02:59:26.333"/>
    <p1510:client id="{88BC5F70-C0E0-4EE9-B2A9-2E16C4B3C40B}" v="7" dt="2021-11-28T18:56:42.227"/>
    <p1510:client id="{9031FAA0-AD7E-B300-BB82-CCD16711701B}" v="183" dt="2021-12-08T22:59:50.333"/>
    <p1510:client id="{98AFD8B6-F96B-1D63-22A7-1664EBF99B5E}" v="2104" dt="2021-12-10T00:52:20.582"/>
    <p1510:client id="{A3F9CD91-FD5A-8D57-8671-6A4FE57921BF}" v="16" dt="2021-11-30T20:17:18.254"/>
    <p1510:client id="{A600E35A-7FFB-1A23-1278-D1EFBBABDB72}" v="4" dt="2021-11-30T01:02:00.259"/>
    <p1510:client id="{A783B43E-5F30-1977-E7B7-278CDCEE89BA}" v="442" dt="2021-11-30T22:50:43.694"/>
    <p1510:client id="{A80B7537-489E-D48D-EDCC-1023F2384458}" v="37" dt="2021-12-09T18:24:07.462"/>
    <p1510:client id="{A9DF1C31-BC5C-4A85-9ED2-835681BC8B9F}" v="447" dt="2021-12-09T07:18:41.586"/>
    <p1510:client id="{AEABBB66-A7FF-A34A-A139-AD3B6A4EDDBB}" v="17" dt="2021-12-09T03:56:09.308"/>
    <p1510:client id="{B30F201F-3D8C-5733-AF04-BBAC492B830E}" v="1441" dt="2021-12-09T03:54:38.397"/>
    <p1510:client id="{BA179D12-1C87-8B9C-CD89-F9B3350EB265}" v="1002" dt="2021-11-30T19:56:28.572"/>
    <p1510:client id="{BA4F5B8F-B162-5DE8-37EC-B4B5FC026C9B}" v="3086" dt="2021-12-10T00:40:37.733"/>
    <p1510:client id="{BA90E77E-C4BE-8B8F-BFA3-24D0CEB8D3A3}" v="3" dt="2021-12-08T22:52:16.600"/>
    <p1510:client id="{BBE743C0-8A07-4FD1-9D0E-D7041A0DD018}" v="198" dt="2021-11-25T04:49:35.194"/>
    <p1510:client id="{DB2E0A72-3A96-8424-0F26-5349906CD291}" v="746" dt="2021-11-30T19:59:11.137"/>
    <p1510:client id="{DB479B66-2176-6670-4AC1-20BCFF40B1A0}" v="6" dt="2021-12-09T22:56:55.577"/>
    <p1510:client id="{F22D2EC2-E3E8-2FF0-3DF7-9BE0CEE8A145}" v="77" dt="2021-12-08T22:27:23.853"/>
    <p1510:client id="{FF448937-9640-E300-0880-6DFA84D65CF5}" v="2" dt="2021-12-10T06:03:56.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B2E806-3AAF-4498-8000-41A585A7C82F}" type="doc">
      <dgm:prSet loTypeId="urn:microsoft.com/office/officeart/2005/8/layout/vList2" loCatId="list" qsTypeId="urn:microsoft.com/office/officeart/2005/8/quickstyle/simple2" qsCatId="simple" csTypeId="urn:microsoft.com/office/officeart/2005/8/colors/accent5_2" csCatId="accent5" phldr="1"/>
      <dgm:spPr/>
      <dgm:t>
        <a:bodyPr/>
        <a:lstStyle/>
        <a:p>
          <a:endParaRPr lang="en-US"/>
        </a:p>
      </dgm:t>
    </dgm:pt>
    <dgm:pt modelId="{41529BCA-FD9F-49BD-BAF0-EDFB083718E3}">
      <dgm:prSet/>
      <dgm:spPr/>
      <dgm:t>
        <a:bodyPr/>
        <a:lstStyle/>
        <a:p>
          <a:r>
            <a:rPr lang="en-US" dirty="0"/>
            <a:t>Kratika Sharma</a:t>
          </a:r>
        </a:p>
      </dgm:t>
    </dgm:pt>
    <dgm:pt modelId="{849580E9-500C-4DD8-8DB7-E1D142DE7FDA}" type="parTrans" cxnId="{E5E57D30-825F-4387-A8E4-1E7923C8D689}">
      <dgm:prSet/>
      <dgm:spPr/>
      <dgm:t>
        <a:bodyPr/>
        <a:lstStyle/>
        <a:p>
          <a:endParaRPr lang="en-US"/>
        </a:p>
      </dgm:t>
    </dgm:pt>
    <dgm:pt modelId="{C1821FA4-6542-4507-BAEE-7BFFAA87487D}" type="sibTrans" cxnId="{E5E57D30-825F-4387-A8E4-1E7923C8D689}">
      <dgm:prSet/>
      <dgm:spPr/>
      <dgm:t>
        <a:bodyPr/>
        <a:lstStyle/>
        <a:p>
          <a:endParaRPr lang="en-US"/>
        </a:p>
      </dgm:t>
    </dgm:pt>
    <dgm:pt modelId="{914CD01B-34CE-492F-9395-17EB684A612D}" type="pres">
      <dgm:prSet presAssocID="{AEB2E806-3AAF-4498-8000-41A585A7C82F}" presName="linear" presStyleCnt="0">
        <dgm:presLayoutVars>
          <dgm:animLvl val="lvl"/>
          <dgm:resizeHandles val="exact"/>
        </dgm:presLayoutVars>
      </dgm:prSet>
      <dgm:spPr/>
    </dgm:pt>
    <dgm:pt modelId="{010A1870-C6FB-4633-B85E-2C80106A47C6}" type="pres">
      <dgm:prSet presAssocID="{41529BCA-FD9F-49BD-BAF0-EDFB083718E3}" presName="parentText" presStyleLbl="node1" presStyleIdx="0" presStyleCnt="1">
        <dgm:presLayoutVars>
          <dgm:chMax val="0"/>
          <dgm:bulletEnabled val="1"/>
        </dgm:presLayoutVars>
      </dgm:prSet>
      <dgm:spPr/>
    </dgm:pt>
  </dgm:ptLst>
  <dgm:cxnLst>
    <dgm:cxn modelId="{E5E57D30-825F-4387-A8E4-1E7923C8D689}" srcId="{AEB2E806-3AAF-4498-8000-41A585A7C82F}" destId="{41529BCA-FD9F-49BD-BAF0-EDFB083718E3}" srcOrd="0" destOrd="0" parTransId="{849580E9-500C-4DD8-8DB7-E1D142DE7FDA}" sibTransId="{C1821FA4-6542-4507-BAEE-7BFFAA87487D}"/>
    <dgm:cxn modelId="{9F7FF7AB-1938-4CA4-A191-1348AC23EBE6}" type="presOf" srcId="{41529BCA-FD9F-49BD-BAF0-EDFB083718E3}" destId="{010A1870-C6FB-4633-B85E-2C80106A47C6}" srcOrd="0" destOrd="0" presId="urn:microsoft.com/office/officeart/2005/8/layout/vList2"/>
    <dgm:cxn modelId="{C80599E6-1FD4-4040-8F36-10AA330DA260}" type="presOf" srcId="{AEB2E806-3AAF-4498-8000-41A585A7C82F}" destId="{914CD01B-34CE-492F-9395-17EB684A612D}" srcOrd="0" destOrd="0" presId="urn:microsoft.com/office/officeart/2005/8/layout/vList2"/>
    <dgm:cxn modelId="{20D26D6B-55FC-4901-98AB-A0CAB8925743}" type="presParOf" srcId="{914CD01B-34CE-492F-9395-17EB684A612D}" destId="{010A1870-C6FB-4633-B85E-2C80106A47C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8407DD-F0BE-4E01-A6E1-121234F6FA2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E11E2AA-B090-49D3-B974-8C2F92A3302A}">
      <dgm:prSet/>
      <dgm:spPr/>
      <dgm:t>
        <a:bodyPr/>
        <a:lstStyle/>
        <a:p>
          <a:pPr>
            <a:lnSpc>
              <a:spcPct val="100000"/>
            </a:lnSpc>
          </a:pPr>
          <a:r>
            <a:rPr lang="en-US" dirty="0"/>
            <a:t>Introduction – Defining Facts</a:t>
          </a:r>
        </a:p>
      </dgm:t>
    </dgm:pt>
    <dgm:pt modelId="{FD9C4E03-183D-4864-B53C-115FBDB3B07A}" type="parTrans" cxnId="{BEF98B9B-46C4-41F3-A4B6-20DF03EE7FE6}">
      <dgm:prSet/>
      <dgm:spPr/>
      <dgm:t>
        <a:bodyPr/>
        <a:lstStyle/>
        <a:p>
          <a:endParaRPr lang="en-US"/>
        </a:p>
      </dgm:t>
    </dgm:pt>
    <dgm:pt modelId="{A981825C-EC77-4CBA-958B-202734BE3756}" type="sibTrans" cxnId="{BEF98B9B-46C4-41F3-A4B6-20DF03EE7FE6}">
      <dgm:prSet phldrT="01" phldr="0"/>
      <dgm:spPr/>
      <dgm:t>
        <a:bodyPr/>
        <a:lstStyle/>
        <a:p>
          <a:endParaRPr lang="en-US"/>
        </a:p>
      </dgm:t>
    </dgm:pt>
    <dgm:pt modelId="{B3A8689F-B017-4C6F-A739-D1478643014F}">
      <dgm:prSet/>
      <dgm:spPr/>
      <dgm:t>
        <a:bodyPr/>
        <a:lstStyle/>
        <a:p>
          <a:pPr>
            <a:lnSpc>
              <a:spcPct val="100000"/>
            </a:lnSpc>
          </a:pPr>
          <a:r>
            <a:rPr lang="en-US" dirty="0"/>
            <a:t>Data </a:t>
          </a:r>
          <a:r>
            <a:rPr lang="en-US" dirty="0">
              <a:latin typeface="Walbaum Display"/>
            </a:rPr>
            <a:t>Methodology</a:t>
          </a:r>
        </a:p>
      </dgm:t>
    </dgm:pt>
    <dgm:pt modelId="{5D79DB94-FA9F-45C7-B807-3C51DB024A22}" type="parTrans" cxnId="{3742264D-D780-408C-8A9B-627EE2DD5485}">
      <dgm:prSet/>
      <dgm:spPr/>
      <dgm:t>
        <a:bodyPr/>
        <a:lstStyle/>
        <a:p>
          <a:endParaRPr lang="en-US"/>
        </a:p>
      </dgm:t>
    </dgm:pt>
    <dgm:pt modelId="{DAC1E5D6-ADC7-4A69-BFDF-AD1F16BC129E}" type="sibTrans" cxnId="{3742264D-D780-408C-8A9B-627EE2DD5485}">
      <dgm:prSet phldrT="02" phldr="0"/>
      <dgm:spPr/>
      <dgm:t>
        <a:bodyPr/>
        <a:lstStyle/>
        <a:p>
          <a:endParaRPr lang="en-US"/>
        </a:p>
      </dgm:t>
    </dgm:pt>
    <dgm:pt modelId="{C13B6C54-D708-4BAF-AA25-36D9CF06949C}">
      <dgm:prSet/>
      <dgm:spPr/>
      <dgm:t>
        <a:bodyPr/>
        <a:lstStyle/>
        <a:p>
          <a:pPr>
            <a:lnSpc>
              <a:spcPct val="100000"/>
            </a:lnSpc>
          </a:pPr>
          <a:r>
            <a:rPr lang="en-US" dirty="0"/>
            <a:t>Conclusion and </a:t>
          </a:r>
          <a:r>
            <a:rPr lang="en-US" dirty="0">
              <a:latin typeface="Walbaum Display"/>
            </a:rPr>
            <a:t>Future</a:t>
          </a:r>
          <a:r>
            <a:rPr lang="en-US" dirty="0"/>
            <a:t> </a:t>
          </a:r>
          <a:r>
            <a:rPr lang="en-US" dirty="0">
              <a:latin typeface="Walbaum Display"/>
            </a:rPr>
            <a:t>Scope</a:t>
          </a:r>
          <a:endParaRPr lang="en-US" dirty="0"/>
        </a:p>
      </dgm:t>
    </dgm:pt>
    <dgm:pt modelId="{0F9CA0DE-A120-4306-ADCD-68FB31E93B97}" type="parTrans" cxnId="{2492A300-D821-4EEF-88F8-B6E59348E5E8}">
      <dgm:prSet/>
      <dgm:spPr/>
      <dgm:t>
        <a:bodyPr/>
        <a:lstStyle/>
        <a:p>
          <a:endParaRPr lang="en-US"/>
        </a:p>
      </dgm:t>
    </dgm:pt>
    <dgm:pt modelId="{04D5B4FC-FC65-4CAF-8FEB-D1F08EBB4702}" type="sibTrans" cxnId="{2492A300-D821-4EEF-88F8-B6E59348E5E8}">
      <dgm:prSet phldrT="04" phldr="0"/>
      <dgm:spPr/>
      <dgm:t>
        <a:bodyPr/>
        <a:lstStyle/>
        <a:p>
          <a:endParaRPr lang="en-US"/>
        </a:p>
      </dgm:t>
    </dgm:pt>
    <dgm:pt modelId="{4BD6FCA9-9470-4C7D-95CC-BB9A3DD89006}">
      <dgm:prSet phldr="0"/>
      <dgm:spPr/>
      <dgm:t>
        <a:bodyPr/>
        <a:lstStyle/>
        <a:p>
          <a:pPr>
            <a:lnSpc>
              <a:spcPct val="100000"/>
            </a:lnSpc>
          </a:pPr>
          <a:r>
            <a:rPr lang="en-US" dirty="0">
              <a:latin typeface="Corbel" panose="020B0503020204020204"/>
            </a:rPr>
            <a:t>Exploratory Data Analysis</a:t>
          </a:r>
          <a:endParaRPr lang="en-US" dirty="0"/>
        </a:p>
      </dgm:t>
    </dgm:pt>
    <dgm:pt modelId="{D9EC8B89-D03D-4DD8-AE37-0D5563F19A9D}" type="parTrans" cxnId="{47DCBFD1-408D-4D57-ACB4-88363CDBE274}">
      <dgm:prSet/>
      <dgm:spPr/>
      <dgm:t>
        <a:bodyPr/>
        <a:lstStyle/>
        <a:p>
          <a:endParaRPr lang="en-US"/>
        </a:p>
      </dgm:t>
    </dgm:pt>
    <dgm:pt modelId="{26C4B74D-7A85-4C64-A41A-B0D212827995}" type="sibTrans" cxnId="{47DCBFD1-408D-4D57-ACB4-88363CDBE274}">
      <dgm:prSet phldrT="03" phldr="0"/>
      <dgm:spPr/>
      <dgm:t>
        <a:bodyPr/>
        <a:lstStyle/>
        <a:p>
          <a:endParaRPr lang="en-US"/>
        </a:p>
      </dgm:t>
    </dgm:pt>
    <dgm:pt modelId="{49A4B74A-679B-4ECF-B71D-6AE82FC4D2D7}">
      <dgm:prSet phldr="0"/>
      <dgm:spPr/>
      <dgm:t>
        <a:bodyPr/>
        <a:lstStyle/>
        <a:p>
          <a:pPr>
            <a:lnSpc>
              <a:spcPct val="100000"/>
            </a:lnSpc>
          </a:pPr>
          <a:r>
            <a:rPr lang="en-US" dirty="0">
              <a:latin typeface="Corbel" panose="020B0503020204020204"/>
            </a:rPr>
            <a:t>Data Modelling</a:t>
          </a:r>
        </a:p>
      </dgm:t>
    </dgm:pt>
    <dgm:pt modelId="{EDCEF3D3-CD1C-4975-AB41-7300AA4EA19C}" type="parTrans" cxnId="{906D4436-9580-48E4-AE08-062FE04BAACA}">
      <dgm:prSet/>
      <dgm:spPr/>
      <dgm:t>
        <a:bodyPr/>
        <a:lstStyle/>
        <a:p>
          <a:endParaRPr lang="en-US"/>
        </a:p>
      </dgm:t>
    </dgm:pt>
    <dgm:pt modelId="{7AEDC138-6E35-43A3-9BCF-BD5E7AFFEC90}" type="sibTrans" cxnId="{906D4436-9580-48E4-AE08-062FE04BAACA}">
      <dgm:prSet/>
      <dgm:spPr/>
      <dgm:t>
        <a:bodyPr/>
        <a:lstStyle/>
        <a:p>
          <a:endParaRPr lang="en-US"/>
        </a:p>
      </dgm:t>
    </dgm:pt>
    <dgm:pt modelId="{4E37C61B-1189-4D9E-B6DC-5A1192AA46B7}" type="pres">
      <dgm:prSet presAssocID="{B48407DD-F0BE-4E01-A6E1-121234F6FA2E}" presName="root" presStyleCnt="0">
        <dgm:presLayoutVars>
          <dgm:dir/>
          <dgm:resizeHandles val="exact"/>
        </dgm:presLayoutVars>
      </dgm:prSet>
      <dgm:spPr/>
    </dgm:pt>
    <dgm:pt modelId="{74F8BB39-CAB6-49B9-8163-C329E1890923}" type="pres">
      <dgm:prSet presAssocID="{1E11E2AA-B090-49D3-B974-8C2F92A3302A}" presName="compNode" presStyleCnt="0"/>
      <dgm:spPr/>
    </dgm:pt>
    <dgm:pt modelId="{311CA96C-A249-4343-ACB2-50859B9705FE}" type="pres">
      <dgm:prSet presAssocID="{1E11E2AA-B090-49D3-B974-8C2F92A330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0DFBD1AF-3DBD-4CC9-8C6D-324D1FA9272F}" type="pres">
      <dgm:prSet presAssocID="{1E11E2AA-B090-49D3-B974-8C2F92A3302A}" presName="spaceRect" presStyleCnt="0"/>
      <dgm:spPr/>
    </dgm:pt>
    <dgm:pt modelId="{4ED87E97-ACF7-44BF-9DC6-09555658EFBD}" type="pres">
      <dgm:prSet presAssocID="{1E11E2AA-B090-49D3-B974-8C2F92A3302A}" presName="textRect" presStyleLbl="revTx" presStyleIdx="0" presStyleCnt="5">
        <dgm:presLayoutVars>
          <dgm:chMax val="1"/>
          <dgm:chPref val="1"/>
        </dgm:presLayoutVars>
      </dgm:prSet>
      <dgm:spPr/>
    </dgm:pt>
    <dgm:pt modelId="{E3CB8255-8773-4805-9F5B-B32EE0D40310}" type="pres">
      <dgm:prSet presAssocID="{A981825C-EC77-4CBA-958B-202734BE3756}" presName="sibTrans" presStyleCnt="0"/>
      <dgm:spPr/>
    </dgm:pt>
    <dgm:pt modelId="{1FC836E2-6718-46AB-8034-8242FAB4CE1F}" type="pres">
      <dgm:prSet presAssocID="{B3A8689F-B017-4C6F-A739-D1478643014F}" presName="compNode" presStyleCnt="0"/>
      <dgm:spPr/>
    </dgm:pt>
    <dgm:pt modelId="{651989F5-C949-486B-BF94-EB6FFA8F9A2B}" type="pres">
      <dgm:prSet presAssocID="{B3A8689F-B017-4C6F-A739-D1478643014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AFE6C21-5B16-4A92-A9A0-ABBD0AA401EB}" type="pres">
      <dgm:prSet presAssocID="{B3A8689F-B017-4C6F-A739-D1478643014F}" presName="spaceRect" presStyleCnt="0"/>
      <dgm:spPr/>
    </dgm:pt>
    <dgm:pt modelId="{785CBD36-752E-47CF-A6D5-FB290D98C5F1}" type="pres">
      <dgm:prSet presAssocID="{B3A8689F-B017-4C6F-A739-D1478643014F}" presName="textRect" presStyleLbl="revTx" presStyleIdx="1" presStyleCnt="5">
        <dgm:presLayoutVars>
          <dgm:chMax val="1"/>
          <dgm:chPref val="1"/>
        </dgm:presLayoutVars>
      </dgm:prSet>
      <dgm:spPr/>
    </dgm:pt>
    <dgm:pt modelId="{304A16A9-1E39-4B09-A6B9-52F69A1B8D61}" type="pres">
      <dgm:prSet presAssocID="{DAC1E5D6-ADC7-4A69-BFDF-AD1F16BC129E}" presName="sibTrans" presStyleCnt="0"/>
      <dgm:spPr/>
    </dgm:pt>
    <dgm:pt modelId="{A5D7D7BB-6909-4811-A31B-28FBFB1D2C42}" type="pres">
      <dgm:prSet presAssocID="{4BD6FCA9-9470-4C7D-95CC-BB9A3DD89006}" presName="compNode" presStyleCnt="0"/>
      <dgm:spPr/>
    </dgm:pt>
    <dgm:pt modelId="{BF79CEF3-BF8F-4D13-9289-F1EEBB612E92}" type="pres">
      <dgm:prSet presAssocID="{4BD6FCA9-9470-4C7D-95CC-BB9A3DD8900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63042719-2A81-406B-9F93-1D82156E3995}" type="pres">
      <dgm:prSet presAssocID="{4BD6FCA9-9470-4C7D-95CC-BB9A3DD89006}" presName="spaceRect" presStyleCnt="0"/>
      <dgm:spPr/>
    </dgm:pt>
    <dgm:pt modelId="{75294BED-31BE-48B9-B136-0E9FB1107303}" type="pres">
      <dgm:prSet presAssocID="{4BD6FCA9-9470-4C7D-95CC-BB9A3DD89006}" presName="textRect" presStyleLbl="revTx" presStyleIdx="2" presStyleCnt="5">
        <dgm:presLayoutVars>
          <dgm:chMax val="1"/>
          <dgm:chPref val="1"/>
        </dgm:presLayoutVars>
      </dgm:prSet>
      <dgm:spPr/>
    </dgm:pt>
    <dgm:pt modelId="{01FA03AB-891A-46C5-8EC2-85681B3AFA00}" type="pres">
      <dgm:prSet presAssocID="{26C4B74D-7A85-4C64-A41A-B0D212827995}" presName="sibTrans" presStyleCnt="0"/>
      <dgm:spPr/>
    </dgm:pt>
    <dgm:pt modelId="{0B8C6D5E-F4A0-4B7A-B9A9-2B14AB2DD031}" type="pres">
      <dgm:prSet presAssocID="{49A4B74A-679B-4ECF-B71D-6AE82FC4D2D7}" presName="compNode" presStyleCnt="0"/>
      <dgm:spPr/>
    </dgm:pt>
    <dgm:pt modelId="{A3CDBE3B-E943-4148-9B35-B4B81E4841DE}" type="pres">
      <dgm:prSet presAssocID="{49A4B74A-679B-4ECF-B71D-6AE82FC4D2D7}" presName="iconRect" presStyleLbl="node1" presStyleIdx="3" presStyleCnt="5"/>
      <dgm:spPr/>
    </dgm:pt>
    <dgm:pt modelId="{FF3D762D-8D8C-4D53-8C7A-9615155DEA4D}" type="pres">
      <dgm:prSet presAssocID="{49A4B74A-679B-4ECF-B71D-6AE82FC4D2D7}" presName="spaceRect" presStyleCnt="0"/>
      <dgm:spPr/>
    </dgm:pt>
    <dgm:pt modelId="{9D475C6A-AFE3-4FC2-B1CD-36C2AA7E0970}" type="pres">
      <dgm:prSet presAssocID="{49A4B74A-679B-4ECF-B71D-6AE82FC4D2D7}" presName="textRect" presStyleLbl="revTx" presStyleIdx="3" presStyleCnt="5">
        <dgm:presLayoutVars>
          <dgm:chMax val="1"/>
          <dgm:chPref val="1"/>
        </dgm:presLayoutVars>
      </dgm:prSet>
      <dgm:spPr/>
    </dgm:pt>
    <dgm:pt modelId="{B92DA819-8B6C-4C60-93A9-C7BD80282E10}" type="pres">
      <dgm:prSet presAssocID="{7AEDC138-6E35-43A3-9BCF-BD5E7AFFEC90}" presName="sibTrans" presStyleCnt="0"/>
      <dgm:spPr/>
    </dgm:pt>
    <dgm:pt modelId="{245C881A-5E2A-4D57-AE83-CD2B439FB132}" type="pres">
      <dgm:prSet presAssocID="{C13B6C54-D708-4BAF-AA25-36D9CF06949C}" presName="compNode" presStyleCnt="0"/>
      <dgm:spPr/>
    </dgm:pt>
    <dgm:pt modelId="{33A32CE7-0B75-4EE8-AD1F-4498105701DA}" type="pres">
      <dgm:prSet presAssocID="{C13B6C54-D708-4BAF-AA25-36D9CF06949C}"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918EECCB-1031-49E7-8646-AB092128B60A}" type="pres">
      <dgm:prSet presAssocID="{C13B6C54-D708-4BAF-AA25-36D9CF06949C}" presName="spaceRect" presStyleCnt="0"/>
      <dgm:spPr/>
    </dgm:pt>
    <dgm:pt modelId="{5DC0DAD7-974C-479A-A9FA-AC86592BB7E0}" type="pres">
      <dgm:prSet presAssocID="{C13B6C54-D708-4BAF-AA25-36D9CF06949C}" presName="textRect" presStyleLbl="revTx" presStyleIdx="4" presStyleCnt="5">
        <dgm:presLayoutVars>
          <dgm:chMax val="1"/>
          <dgm:chPref val="1"/>
        </dgm:presLayoutVars>
      </dgm:prSet>
      <dgm:spPr/>
    </dgm:pt>
  </dgm:ptLst>
  <dgm:cxnLst>
    <dgm:cxn modelId="{2492A300-D821-4EEF-88F8-B6E59348E5E8}" srcId="{B48407DD-F0BE-4E01-A6E1-121234F6FA2E}" destId="{C13B6C54-D708-4BAF-AA25-36D9CF06949C}" srcOrd="4" destOrd="0" parTransId="{0F9CA0DE-A120-4306-ADCD-68FB31E93B97}" sibTransId="{04D5B4FC-FC65-4CAF-8FEB-D1F08EBB4702}"/>
    <dgm:cxn modelId="{906D4436-9580-48E4-AE08-062FE04BAACA}" srcId="{B48407DD-F0BE-4E01-A6E1-121234F6FA2E}" destId="{49A4B74A-679B-4ECF-B71D-6AE82FC4D2D7}" srcOrd="3" destOrd="0" parTransId="{EDCEF3D3-CD1C-4975-AB41-7300AA4EA19C}" sibTransId="{7AEDC138-6E35-43A3-9BCF-BD5E7AFFEC90}"/>
    <dgm:cxn modelId="{6CD33F39-1C81-453B-92FB-5F061937FEC4}" type="presOf" srcId="{1E11E2AA-B090-49D3-B974-8C2F92A3302A}" destId="{4ED87E97-ACF7-44BF-9DC6-09555658EFBD}" srcOrd="0" destOrd="0" presId="urn:microsoft.com/office/officeart/2018/2/layout/IconLabelList"/>
    <dgm:cxn modelId="{F2859C3E-3DA6-43F8-9158-BFEB00E11E2C}" type="presOf" srcId="{49A4B74A-679B-4ECF-B71D-6AE82FC4D2D7}" destId="{9D475C6A-AFE3-4FC2-B1CD-36C2AA7E0970}" srcOrd="0" destOrd="0" presId="urn:microsoft.com/office/officeart/2018/2/layout/IconLabelList"/>
    <dgm:cxn modelId="{E4C8B93F-2DA9-4A86-8F31-1927B94960C2}" type="presOf" srcId="{B3A8689F-B017-4C6F-A739-D1478643014F}" destId="{785CBD36-752E-47CF-A6D5-FB290D98C5F1}" srcOrd="0" destOrd="0" presId="urn:microsoft.com/office/officeart/2018/2/layout/IconLabelList"/>
    <dgm:cxn modelId="{3742264D-D780-408C-8A9B-627EE2DD5485}" srcId="{B48407DD-F0BE-4E01-A6E1-121234F6FA2E}" destId="{B3A8689F-B017-4C6F-A739-D1478643014F}" srcOrd="1" destOrd="0" parTransId="{5D79DB94-FA9F-45C7-B807-3C51DB024A22}" sibTransId="{DAC1E5D6-ADC7-4A69-BFDF-AD1F16BC129E}"/>
    <dgm:cxn modelId="{C3BEE64D-2073-4412-9F16-11B76C3F258C}" type="presOf" srcId="{B48407DD-F0BE-4E01-A6E1-121234F6FA2E}" destId="{4E37C61B-1189-4D9E-B6DC-5A1192AA46B7}" srcOrd="0" destOrd="0" presId="urn:microsoft.com/office/officeart/2018/2/layout/IconLabelList"/>
    <dgm:cxn modelId="{F44DDB6E-2798-4630-93A0-C753D89BF417}" type="presOf" srcId="{C13B6C54-D708-4BAF-AA25-36D9CF06949C}" destId="{5DC0DAD7-974C-479A-A9FA-AC86592BB7E0}" srcOrd="0" destOrd="0" presId="urn:microsoft.com/office/officeart/2018/2/layout/IconLabelList"/>
    <dgm:cxn modelId="{BEF98B9B-46C4-41F3-A4B6-20DF03EE7FE6}" srcId="{B48407DD-F0BE-4E01-A6E1-121234F6FA2E}" destId="{1E11E2AA-B090-49D3-B974-8C2F92A3302A}" srcOrd="0" destOrd="0" parTransId="{FD9C4E03-183D-4864-B53C-115FBDB3B07A}" sibTransId="{A981825C-EC77-4CBA-958B-202734BE3756}"/>
    <dgm:cxn modelId="{5BE1F2B1-06BB-4FB6-B33A-1421CD8A17DF}" type="presOf" srcId="{4BD6FCA9-9470-4C7D-95CC-BB9A3DD89006}" destId="{75294BED-31BE-48B9-B136-0E9FB1107303}" srcOrd="0" destOrd="0" presId="urn:microsoft.com/office/officeart/2018/2/layout/IconLabelList"/>
    <dgm:cxn modelId="{47DCBFD1-408D-4D57-ACB4-88363CDBE274}" srcId="{B48407DD-F0BE-4E01-A6E1-121234F6FA2E}" destId="{4BD6FCA9-9470-4C7D-95CC-BB9A3DD89006}" srcOrd="2" destOrd="0" parTransId="{D9EC8B89-D03D-4DD8-AE37-0D5563F19A9D}" sibTransId="{26C4B74D-7A85-4C64-A41A-B0D212827995}"/>
    <dgm:cxn modelId="{1909ADB9-D212-4A28-BB08-DF77388D7067}" type="presParOf" srcId="{4E37C61B-1189-4D9E-B6DC-5A1192AA46B7}" destId="{74F8BB39-CAB6-49B9-8163-C329E1890923}" srcOrd="0" destOrd="0" presId="urn:microsoft.com/office/officeart/2018/2/layout/IconLabelList"/>
    <dgm:cxn modelId="{FBB6E601-0F58-4183-9F55-CE533DCD9EBF}" type="presParOf" srcId="{74F8BB39-CAB6-49B9-8163-C329E1890923}" destId="{311CA96C-A249-4343-ACB2-50859B9705FE}" srcOrd="0" destOrd="0" presId="urn:microsoft.com/office/officeart/2018/2/layout/IconLabelList"/>
    <dgm:cxn modelId="{741A9017-4AC0-4A7F-8CD6-83F422907F94}" type="presParOf" srcId="{74F8BB39-CAB6-49B9-8163-C329E1890923}" destId="{0DFBD1AF-3DBD-4CC9-8C6D-324D1FA9272F}" srcOrd="1" destOrd="0" presId="urn:microsoft.com/office/officeart/2018/2/layout/IconLabelList"/>
    <dgm:cxn modelId="{F834661F-3654-419D-B509-F6EEBF5664E0}" type="presParOf" srcId="{74F8BB39-CAB6-49B9-8163-C329E1890923}" destId="{4ED87E97-ACF7-44BF-9DC6-09555658EFBD}" srcOrd="2" destOrd="0" presId="urn:microsoft.com/office/officeart/2018/2/layout/IconLabelList"/>
    <dgm:cxn modelId="{2F816498-A084-4721-9E40-413E79F8100F}" type="presParOf" srcId="{4E37C61B-1189-4D9E-B6DC-5A1192AA46B7}" destId="{E3CB8255-8773-4805-9F5B-B32EE0D40310}" srcOrd="1" destOrd="0" presId="urn:microsoft.com/office/officeart/2018/2/layout/IconLabelList"/>
    <dgm:cxn modelId="{91974401-70B3-4807-A23E-BED9A891C348}" type="presParOf" srcId="{4E37C61B-1189-4D9E-B6DC-5A1192AA46B7}" destId="{1FC836E2-6718-46AB-8034-8242FAB4CE1F}" srcOrd="2" destOrd="0" presId="urn:microsoft.com/office/officeart/2018/2/layout/IconLabelList"/>
    <dgm:cxn modelId="{A6B5C927-6D48-4A17-9F68-D2B09F2E3ED0}" type="presParOf" srcId="{1FC836E2-6718-46AB-8034-8242FAB4CE1F}" destId="{651989F5-C949-486B-BF94-EB6FFA8F9A2B}" srcOrd="0" destOrd="0" presId="urn:microsoft.com/office/officeart/2018/2/layout/IconLabelList"/>
    <dgm:cxn modelId="{8A430F6F-93BD-4895-9EEB-99AA8FDC57A5}" type="presParOf" srcId="{1FC836E2-6718-46AB-8034-8242FAB4CE1F}" destId="{AAFE6C21-5B16-4A92-A9A0-ABBD0AA401EB}" srcOrd="1" destOrd="0" presId="urn:microsoft.com/office/officeart/2018/2/layout/IconLabelList"/>
    <dgm:cxn modelId="{F1540F62-75EA-442E-B76F-CA707FAD81B5}" type="presParOf" srcId="{1FC836E2-6718-46AB-8034-8242FAB4CE1F}" destId="{785CBD36-752E-47CF-A6D5-FB290D98C5F1}" srcOrd="2" destOrd="0" presId="urn:microsoft.com/office/officeart/2018/2/layout/IconLabelList"/>
    <dgm:cxn modelId="{E1436E51-B56B-48AC-A644-7E9663670247}" type="presParOf" srcId="{4E37C61B-1189-4D9E-B6DC-5A1192AA46B7}" destId="{304A16A9-1E39-4B09-A6B9-52F69A1B8D61}" srcOrd="3" destOrd="0" presId="urn:microsoft.com/office/officeart/2018/2/layout/IconLabelList"/>
    <dgm:cxn modelId="{11D40EC7-B8E6-4422-91EC-75F4F58DDA68}" type="presParOf" srcId="{4E37C61B-1189-4D9E-B6DC-5A1192AA46B7}" destId="{A5D7D7BB-6909-4811-A31B-28FBFB1D2C42}" srcOrd="4" destOrd="0" presId="urn:microsoft.com/office/officeart/2018/2/layout/IconLabelList"/>
    <dgm:cxn modelId="{E2790329-573E-4497-920A-AA7F3D14B120}" type="presParOf" srcId="{A5D7D7BB-6909-4811-A31B-28FBFB1D2C42}" destId="{BF79CEF3-BF8F-4D13-9289-F1EEBB612E92}" srcOrd="0" destOrd="0" presId="urn:microsoft.com/office/officeart/2018/2/layout/IconLabelList"/>
    <dgm:cxn modelId="{4ECDEC51-FF3B-43CD-A69C-822C020558F9}" type="presParOf" srcId="{A5D7D7BB-6909-4811-A31B-28FBFB1D2C42}" destId="{63042719-2A81-406B-9F93-1D82156E3995}" srcOrd="1" destOrd="0" presId="urn:microsoft.com/office/officeart/2018/2/layout/IconLabelList"/>
    <dgm:cxn modelId="{08D86716-C772-4760-B34E-095BF9049553}" type="presParOf" srcId="{A5D7D7BB-6909-4811-A31B-28FBFB1D2C42}" destId="{75294BED-31BE-48B9-B136-0E9FB1107303}" srcOrd="2" destOrd="0" presId="urn:microsoft.com/office/officeart/2018/2/layout/IconLabelList"/>
    <dgm:cxn modelId="{7AD8C03F-43B7-4232-9BB2-25A05A0934A0}" type="presParOf" srcId="{4E37C61B-1189-4D9E-B6DC-5A1192AA46B7}" destId="{01FA03AB-891A-46C5-8EC2-85681B3AFA00}" srcOrd="5" destOrd="0" presId="urn:microsoft.com/office/officeart/2018/2/layout/IconLabelList"/>
    <dgm:cxn modelId="{1D2235A5-CB68-41DE-8810-213A55613E0C}" type="presParOf" srcId="{4E37C61B-1189-4D9E-B6DC-5A1192AA46B7}" destId="{0B8C6D5E-F4A0-4B7A-B9A9-2B14AB2DD031}" srcOrd="6" destOrd="0" presId="urn:microsoft.com/office/officeart/2018/2/layout/IconLabelList"/>
    <dgm:cxn modelId="{6D628975-8F1B-43DE-973A-D23B7A82719A}" type="presParOf" srcId="{0B8C6D5E-F4A0-4B7A-B9A9-2B14AB2DD031}" destId="{A3CDBE3B-E943-4148-9B35-B4B81E4841DE}" srcOrd="0" destOrd="0" presId="urn:microsoft.com/office/officeart/2018/2/layout/IconLabelList"/>
    <dgm:cxn modelId="{3755F72D-15E2-474F-9982-B190D47EED94}" type="presParOf" srcId="{0B8C6D5E-F4A0-4B7A-B9A9-2B14AB2DD031}" destId="{FF3D762D-8D8C-4D53-8C7A-9615155DEA4D}" srcOrd="1" destOrd="0" presId="urn:microsoft.com/office/officeart/2018/2/layout/IconLabelList"/>
    <dgm:cxn modelId="{3699B675-C784-4281-A2D9-B92A5254DF7F}" type="presParOf" srcId="{0B8C6D5E-F4A0-4B7A-B9A9-2B14AB2DD031}" destId="{9D475C6A-AFE3-4FC2-B1CD-36C2AA7E0970}" srcOrd="2" destOrd="0" presId="urn:microsoft.com/office/officeart/2018/2/layout/IconLabelList"/>
    <dgm:cxn modelId="{32D6582C-1E92-4979-B3C2-5FA4C078F3FA}" type="presParOf" srcId="{4E37C61B-1189-4D9E-B6DC-5A1192AA46B7}" destId="{B92DA819-8B6C-4C60-93A9-C7BD80282E10}" srcOrd="7" destOrd="0" presId="urn:microsoft.com/office/officeart/2018/2/layout/IconLabelList"/>
    <dgm:cxn modelId="{F1A2F7AC-8631-48BC-A614-3264C13B0116}" type="presParOf" srcId="{4E37C61B-1189-4D9E-B6DC-5A1192AA46B7}" destId="{245C881A-5E2A-4D57-AE83-CD2B439FB132}" srcOrd="8" destOrd="0" presId="urn:microsoft.com/office/officeart/2018/2/layout/IconLabelList"/>
    <dgm:cxn modelId="{257921EF-AC02-4B79-BA2B-96E1072D4D46}" type="presParOf" srcId="{245C881A-5E2A-4D57-AE83-CD2B439FB132}" destId="{33A32CE7-0B75-4EE8-AD1F-4498105701DA}" srcOrd="0" destOrd="0" presId="urn:microsoft.com/office/officeart/2018/2/layout/IconLabelList"/>
    <dgm:cxn modelId="{9F3DC10D-AB8D-4658-B423-431FE43E1893}" type="presParOf" srcId="{245C881A-5E2A-4D57-AE83-CD2B439FB132}" destId="{918EECCB-1031-49E7-8646-AB092128B60A}" srcOrd="1" destOrd="0" presId="urn:microsoft.com/office/officeart/2018/2/layout/IconLabelList"/>
    <dgm:cxn modelId="{E2E976DE-2963-4795-976D-74B12A5081BD}" type="presParOf" srcId="{245C881A-5E2A-4D57-AE83-CD2B439FB132}" destId="{5DC0DAD7-974C-479A-A9FA-AC86592BB7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8275DA-D519-4E6D-9368-162F48EE36D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692CBBF-B22A-4BE6-833B-5B4DC87721E6}">
      <dgm:prSet/>
      <dgm:spPr/>
      <dgm:t>
        <a:bodyPr/>
        <a:lstStyle/>
        <a:p>
          <a:r>
            <a:rPr lang="en-US"/>
            <a:t>We have assumed that the Severity of the accident to be the target variable as it the parameters in the dataset effect the severity directly</a:t>
          </a:r>
        </a:p>
      </dgm:t>
    </dgm:pt>
    <dgm:pt modelId="{B5CCD260-709D-4142-9A29-E8241C11424C}" type="parTrans" cxnId="{1026ADEE-E008-4D41-9502-E550218156CD}">
      <dgm:prSet/>
      <dgm:spPr/>
      <dgm:t>
        <a:bodyPr/>
        <a:lstStyle/>
        <a:p>
          <a:endParaRPr lang="en-US"/>
        </a:p>
      </dgm:t>
    </dgm:pt>
    <dgm:pt modelId="{957106F7-26DD-4F84-B12A-C9206FBBE852}" type="sibTrans" cxnId="{1026ADEE-E008-4D41-9502-E550218156CD}">
      <dgm:prSet/>
      <dgm:spPr/>
      <dgm:t>
        <a:bodyPr/>
        <a:lstStyle/>
        <a:p>
          <a:endParaRPr lang="en-US"/>
        </a:p>
      </dgm:t>
    </dgm:pt>
    <dgm:pt modelId="{8F48D3D0-FE14-4F03-8285-D53D2E4DB86C}">
      <dgm:prSet/>
      <dgm:spPr/>
      <dgm:t>
        <a:bodyPr/>
        <a:lstStyle/>
        <a:p>
          <a:r>
            <a:rPr lang="en-US"/>
            <a:t>In the whole dataset, we take only those columns that directly affect the level of severity of a given accident</a:t>
          </a:r>
        </a:p>
      </dgm:t>
    </dgm:pt>
    <dgm:pt modelId="{F2125E5B-3E86-4EA8-A703-B81E43F08A6E}" type="parTrans" cxnId="{A2ADFF64-2716-4892-BF0C-8AECFA3098C9}">
      <dgm:prSet/>
      <dgm:spPr/>
      <dgm:t>
        <a:bodyPr/>
        <a:lstStyle/>
        <a:p>
          <a:endParaRPr lang="en-US"/>
        </a:p>
      </dgm:t>
    </dgm:pt>
    <dgm:pt modelId="{93750E98-4F8C-4C8F-9155-A86E0A1E9FFC}" type="sibTrans" cxnId="{A2ADFF64-2716-4892-BF0C-8AECFA3098C9}">
      <dgm:prSet/>
      <dgm:spPr/>
      <dgm:t>
        <a:bodyPr/>
        <a:lstStyle/>
        <a:p>
          <a:endParaRPr lang="en-US"/>
        </a:p>
      </dgm:t>
    </dgm:pt>
    <dgm:pt modelId="{0A1CCE79-BF40-4368-B81F-F7DA2E852B8A}">
      <dgm:prSet/>
      <dgm:spPr/>
      <dgm:t>
        <a:bodyPr/>
        <a:lstStyle/>
        <a:p>
          <a:r>
            <a:rPr lang="en-US"/>
            <a:t>The columns that have been taken into consideration are: 'County', 'City', 'State' ,'Timezone', 'Temperature(F)', 'Humidity(%)', 'Pressure(in)', 'Visibility(mi)', 'Wind_Direction', 'Wind_Speed(mph)', 'Weather_Condition', 'Location', 'Severity'</a:t>
          </a:r>
        </a:p>
      </dgm:t>
    </dgm:pt>
    <dgm:pt modelId="{292122CC-E60D-4C3D-9CAF-3836E6D0AAF6}" type="parTrans" cxnId="{E9ABD276-6F8D-4E5C-94A6-85541FE2F46D}">
      <dgm:prSet/>
      <dgm:spPr/>
      <dgm:t>
        <a:bodyPr/>
        <a:lstStyle/>
        <a:p>
          <a:endParaRPr lang="en-US"/>
        </a:p>
      </dgm:t>
    </dgm:pt>
    <dgm:pt modelId="{2D0422E7-B0E7-4CCD-9455-AA962FB6354A}" type="sibTrans" cxnId="{E9ABD276-6F8D-4E5C-94A6-85541FE2F46D}">
      <dgm:prSet/>
      <dgm:spPr/>
      <dgm:t>
        <a:bodyPr/>
        <a:lstStyle/>
        <a:p>
          <a:endParaRPr lang="en-US"/>
        </a:p>
      </dgm:t>
    </dgm:pt>
    <dgm:pt modelId="{16AAC9AA-D04A-43CC-B467-DDF2880B6309}">
      <dgm:prSet/>
      <dgm:spPr/>
      <dgm:t>
        <a:bodyPr/>
        <a:lstStyle/>
        <a:p>
          <a:r>
            <a:rPr lang="en-US"/>
            <a:t>Now, we will perform label encoding on the columns that contain categorical values to convert them into integers which will help us in finding the best fit algorithm to predict the severity of each accident</a:t>
          </a:r>
        </a:p>
      </dgm:t>
    </dgm:pt>
    <dgm:pt modelId="{91033AC3-E04B-4E7D-9119-DC81B3B38396}" type="parTrans" cxnId="{2F449186-7AA9-4712-9E80-81943F0E6852}">
      <dgm:prSet/>
      <dgm:spPr/>
      <dgm:t>
        <a:bodyPr/>
        <a:lstStyle/>
        <a:p>
          <a:endParaRPr lang="en-US"/>
        </a:p>
      </dgm:t>
    </dgm:pt>
    <dgm:pt modelId="{52498E41-E1E9-41D2-B805-66DE95CB9252}" type="sibTrans" cxnId="{2F449186-7AA9-4712-9E80-81943F0E6852}">
      <dgm:prSet/>
      <dgm:spPr/>
      <dgm:t>
        <a:bodyPr/>
        <a:lstStyle/>
        <a:p>
          <a:endParaRPr lang="en-US"/>
        </a:p>
      </dgm:t>
    </dgm:pt>
    <dgm:pt modelId="{69848831-27CC-4E30-B2B7-3046C30B0E24}" type="pres">
      <dgm:prSet presAssocID="{438275DA-D519-4E6D-9368-162F48EE36D0}" presName="linear" presStyleCnt="0">
        <dgm:presLayoutVars>
          <dgm:animLvl val="lvl"/>
          <dgm:resizeHandles val="exact"/>
        </dgm:presLayoutVars>
      </dgm:prSet>
      <dgm:spPr/>
    </dgm:pt>
    <dgm:pt modelId="{E3909634-5448-44D0-84D9-7B7FFEF719D7}" type="pres">
      <dgm:prSet presAssocID="{3692CBBF-B22A-4BE6-833B-5B4DC87721E6}" presName="parentText" presStyleLbl="node1" presStyleIdx="0" presStyleCnt="4">
        <dgm:presLayoutVars>
          <dgm:chMax val="0"/>
          <dgm:bulletEnabled val="1"/>
        </dgm:presLayoutVars>
      </dgm:prSet>
      <dgm:spPr/>
    </dgm:pt>
    <dgm:pt modelId="{DBA5519F-88BC-4D3E-9155-2DFB5A6FA026}" type="pres">
      <dgm:prSet presAssocID="{957106F7-26DD-4F84-B12A-C9206FBBE852}" presName="spacer" presStyleCnt="0"/>
      <dgm:spPr/>
    </dgm:pt>
    <dgm:pt modelId="{CC3246EC-96D4-4272-86E7-94049415FBA9}" type="pres">
      <dgm:prSet presAssocID="{8F48D3D0-FE14-4F03-8285-D53D2E4DB86C}" presName="parentText" presStyleLbl="node1" presStyleIdx="1" presStyleCnt="4">
        <dgm:presLayoutVars>
          <dgm:chMax val="0"/>
          <dgm:bulletEnabled val="1"/>
        </dgm:presLayoutVars>
      </dgm:prSet>
      <dgm:spPr/>
    </dgm:pt>
    <dgm:pt modelId="{1DD33B57-ACAE-47D1-8E4E-302A008B4962}" type="pres">
      <dgm:prSet presAssocID="{93750E98-4F8C-4C8F-9155-A86E0A1E9FFC}" presName="spacer" presStyleCnt="0"/>
      <dgm:spPr/>
    </dgm:pt>
    <dgm:pt modelId="{587944FF-AE90-4B33-8B24-AA0613E0CA22}" type="pres">
      <dgm:prSet presAssocID="{0A1CCE79-BF40-4368-B81F-F7DA2E852B8A}" presName="parentText" presStyleLbl="node1" presStyleIdx="2" presStyleCnt="4">
        <dgm:presLayoutVars>
          <dgm:chMax val="0"/>
          <dgm:bulletEnabled val="1"/>
        </dgm:presLayoutVars>
      </dgm:prSet>
      <dgm:spPr/>
    </dgm:pt>
    <dgm:pt modelId="{9018D8CF-5BBA-40EA-BD37-4DFE045D5E13}" type="pres">
      <dgm:prSet presAssocID="{2D0422E7-B0E7-4CCD-9455-AA962FB6354A}" presName="spacer" presStyleCnt="0"/>
      <dgm:spPr/>
    </dgm:pt>
    <dgm:pt modelId="{3BA7CD98-D4F2-4F39-8D81-23F23B33F27F}" type="pres">
      <dgm:prSet presAssocID="{16AAC9AA-D04A-43CC-B467-DDF2880B6309}" presName="parentText" presStyleLbl="node1" presStyleIdx="3" presStyleCnt="4">
        <dgm:presLayoutVars>
          <dgm:chMax val="0"/>
          <dgm:bulletEnabled val="1"/>
        </dgm:presLayoutVars>
      </dgm:prSet>
      <dgm:spPr/>
    </dgm:pt>
  </dgm:ptLst>
  <dgm:cxnLst>
    <dgm:cxn modelId="{EE8E3632-A1DE-4D16-8676-C3471712A108}" type="presOf" srcId="{3692CBBF-B22A-4BE6-833B-5B4DC87721E6}" destId="{E3909634-5448-44D0-84D9-7B7FFEF719D7}" srcOrd="0" destOrd="0" presId="urn:microsoft.com/office/officeart/2005/8/layout/vList2"/>
    <dgm:cxn modelId="{23A4F13C-134E-41DD-A228-0CD203B15235}" type="presOf" srcId="{438275DA-D519-4E6D-9368-162F48EE36D0}" destId="{69848831-27CC-4E30-B2B7-3046C30B0E24}" srcOrd="0" destOrd="0" presId="urn:microsoft.com/office/officeart/2005/8/layout/vList2"/>
    <dgm:cxn modelId="{A2ADFF64-2716-4892-BF0C-8AECFA3098C9}" srcId="{438275DA-D519-4E6D-9368-162F48EE36D0}" destId="{8F48D3D0-FE14-4F03-8285-D53D2E4DB86C}" srcOrd="1" destOrd="0" parTransId="{F2125E5B-3E86-4EA8-A703-B81E43F08A6E}" sibTransId="{93750E98-4F8C-4C8F-9155-A86E0A1E9FFC}"/>
    <dgm:cxn modelId="{E9ABD276-6F8D-4E5C-94A6-85541FE2F46D}" srcId="{438275DA-D519-4E6D-9368-162F48EE36D0}" destId="{0A1CCE79-BF40-4368-B81F-F7DA2E852B8A}" srcOrd="2" destOrd="0" parTransId="{292122CC-E60D-4C3D-9CAF-3836E6D0AAF6}" sibTransId="{2D0422E7-B0E7-4CCD-9455-AA962FB6354A}"/>
    <dgm:cxn modelId="{36701681-F31A-4989-8098-473D1C4035A5}" type="presOf" srcId="{16AAC9AA-D04A-43CC-B467-DDF2880B6309}" destId="{3BA7CD98-D4F2-4F39-8D81-23F23B33F27F}" srcOrd="0" destOrd="0" presId="urn:microsoft.com/office/officeart/2005/8/layout/vList2"/>
    <dgm:cxn modelId="{2F449186-7AA9-4712-9E80-81943F0E6852}" srcId="{438275DA-D519-4E6D-9368-162F48EE36D0}" destId="{16AAC9AA-D04A-43CC-B467-DDF2880B6309}" srcOrd="3" destOrd="0" parTransId="{91033AC3-E04B-4E7D-9119-DC81B3B38396}" sibTransId="{52498E41-E1E9-41D2-B805-66DE95CB9252}"/>
    <dgm:cxn modelId="{4F08DBA8-C0B7-4E5C-B5E9-829622A3D80B}" type="presOf" srcId="{8F48D3D0-FE14-4F03-8285-D53D2E4DB86C}" destId="{CC3246EC-96D4-4272-86E7-94049415FBA9}" srcOrd="0" destOrd="0" presId="urn:microsoft.com/office/officeart/2005/8/layout/vList2"/>
    <dgm:cxn modelId="{8DEBA9CA-67CF-4544-AF0E-1DB60A5943B4}" type="presOf" srcId="{0A1CCE79-BF40-4368-B81F-F7DA2E852B8A}" destId="{587944FF-AE90-4B33-8B24-AA0613E0CA22}" srcOrd="0" destOrd="0" presId="urn:microsoft.com/office/officeart/2005/8/layout/vList2"/>
    <dgm:cxn modelId="{1026ADEE-E008-4D41-9502-E550218156CD}" srcId="{438275DA-D519-4E6D-9368-162F48EE36D0}" destId="{3692CBBF-B22A-4BE6-833B-5B4DC87721E6}" srcOrd="0" destOrd="0" parTransId="{B5CCD260-709D-4142-9A29-E8241C11424C}" sibTransId="{957106F7-26DD-4F84-B12A-C9206FBBE852}"/>
    <dgm:cxn modelId="{1261C1A6-EECD-4EE4-9E56-B236EE91D895}" type="presParOf" srcId="{69848831-27CC-4E30-B2B7-3046C30B0E24}" destId="{E3909634-5448-44D0-84D9-7B7FFEF719D7}" srcOrd="0" destOrd="0" presId="urn:microsoft.com/office/officeart/2005/8/layout/vList2"/>
    <dgm:cxn modelId="{BE85CC4C-9466-495F-B757-43CFB94D4A1F}" type="presParOf" srcId="{69848831-27CC-4E30-B2B7-3046C30B0E24}" destId="{DBA5519F-88BC-4D3E-9155-2DFB5A6FA026}" srcOrd="1" destOrd="0" presId="urn:microsoft.com/office/officeart/2005/8/layout/vList2"/>
    <dgm:cxn modelId="{90E0D907-B11C-40F5-8322-AD0A25083509}" type="presParOf" srcId="{69848831-27CC-4E30-B2B7-3046C30B0E24}" destId="{CC3246EC-96D4-4272-86E7-94049415FBA9}" srcOrd="2" destOrd="0" presId="urn:microsoft.com/office/officeart/2005/8/layout/vList2"/>
    <dgm:cxn modelId="{2792CAF0-0132-4DC8-A621-82430C2A04BD}" type="presParOf" srcId="{69848831-27CC-4E30-B2B7-3046C30B0E24}" destId="{1DD33B57-ACAE-47D1-8E4E-302A008B4962}" srcOrd="3" destOrd="0" presId="urn:microsoft.com/office/officeart/2005/8/layout/vList2"/>
    <dgm:cxn modelId="{E1BC79D7-4767-48C3-BF45-FE65C699C9C3}" type="presParOf" srcId="{69848831-27CC-4E30-B2B7-3046C30B0E24}" destId="{587944FF-AE90-4B33-8B24-AA0613E0CA22}" srcOrd="4" destOrd="0" presId="urn:microsoft.com/office/officeart/2005/8/layout/vList2"/>
    <dgm:cxn modelId="{C985DFA3-9D4C-4BC5-A95F-41A0C9404170}" type="presParOf" srcId="{69848831-27CC-4E30-B2B7-3046C30B0E24}" destId="{9018D8CF-5BBA-40EA-BD37-4DFE045D5E13}" srcOrd="5" destOrd="0" presId="urn:microsoft.com/office/officeart/2005/8/layout/vList2"/>
    <dgm:cxn modelId="{1C62D78E-F5A6-4175-A190-36258919DF19}" type="presParOf" srcId="{69848831-27CC-4E30-B2B7-3046C30B0E24}" destId="{3BA7CD98-D4F2-4F39-8D81-23F23B33F27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D825B-5EF1-418F-B5A3-615DE4E65A6C}"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C7B7FE34-8B17-4705-BF81-2B1754219FB8}">
      <dgm:prSet/>
      <dgm:spPr/>
      <dgm:t>
        <a:bodyPr/>
        <a:lstStyle/>
        <a:p>
          <a:r>
            <a:rPr lang="en-US"/>
            <a:t>We were able to successfully implement our findings and models to the data set  for the number of accidents in the United States of America. Like we have concluded, we were able to find the related factors and draw insightful  inferences. </a:t>
          </a:r>
        </a:p>
      </dgm:t>
    </dgm:pt>
    <dgm:pt modelId="{84AFF691-ADF2-468B-882F-AF330400B0C2}" type="parTrans" cxnId="{2AB3BF31-1399-4B1A-B446-BB0B0F17C193}">
      <dgm:prSet/>
      <dgm:spPr/>
      <dgm:t>
        <a:bodyPr/>
        <a:lstStyle/>
        <a:p>
          <a:endParaRPr lang="en-US"/>
        </a:p>
      </dgm:t>
    </dgm:pt>
    <dgm:pt modelId="{78112293-9EB3-484E-807D-D1CE023C3C2E}" type="sibTrans" cxnId="{2AB3BF31-1399-4B1A-B446-BB0B0F17C193}">
      <dgm:prSet/>
      <dgm:spPr/>
      <dgm:t>
        <a:bodyPr/>
        <a:lstStyle/>
        <a:p>
          <a:endParaRPr lang="en-US"/>
        </a:p>
      </dgm:t>
    </dgm:pt>
    <dgm:pt modelId="{E568A93F-0BFF-44CD-BB2E-77A0316E78CC}">
      <dgm:prSet/>
      <dgm:spPr/>
      <dgm:t>
        <a:bodyPr/>
        <a:lstStyle/>
        <a:p>
          <a:r>
            <a:rPr lang="en-US"/>
            <a:t>As a part of future scope of our project, we can consider other models and methods such as feature scaling, correlation matrix, one hot encoding to generate more meaningful insights.</a:t>
          </a:r>
        </a:p>
      </dgm:t>
    </dgm:pt>
    <dgm:pt modelId="{4E0AEEE7-4874-4BEA-9FA6-DDFB6143B838}" type="parTrans" cxnId="{84D51D0B-B3A9-4210-9FEC-48106EEDE95A}">
      <dgm:prSet/>
      <dgm:spPr/>
      <dgm:t>
        <a:bodyPr/>
        <a:lstStyle/>
        <a:p>
          <a:endParaRPr lang="en-US"/>
        </a:p>
      </dgm:t>
    </dgm:pt>
    <dgm:pt modelId="{01A5D6A9-ADE8-4CCF-87B2-49536FAF600D}" type="sibTrans" cxnId="{84D51D0B-B3A9-4210-9FEC-48106EEDE95A}">
      <dgm:prSet/>
      <dgm:spPr/>
      <dgm:t>
        <a:bodyPr/>
        <a:lstStyle/>
        <a:p>
          <a:endParaRPr lang="en-US"/>
        </a:p>
      </dgm:t>
    </dgm:pt>
    <dgm:pt modelId="{A4C64CDE-68FB-4B8C-B1A5-3026D1CFF95D}">
      <dgm:prSet/>
      <dgm:spPr/>
      <dgm:t>
        <a:bodyPr/>
        <a:lstStyle/>
        <a:p>
          <a:pPr rtl="0"/>
          <a:r>
            <a:rPr lang="en-US"/>
            <a:t>In future, we can </a:t>
          </a:r>
          <a:r>
            <a:rPr lang="en-US">
              <a:latin typeface="Corbel" panose="020B0503020204020204"/>
            </a:rPr>
            <a:t>also implement</a:t>
          </a:r>
          <a:r>
            <a:rPr lang="en-US"/>
            <a:t> similar analysis on different countries of the world. We can use similar data for different countries and draw conclusions based on the demographics of that region. These conclusions would be of help to the concerned authorities, who would be able to take the right measures and save many lives</a:t>
          </a:r>
          <a:r>
            <a:rPr lang="en-US">
              <a:latin typeface="Corbel" panose="020B0503020204020204"/>
            </a:rPr>
            <a:t> across the globe.</a:t>
          </a:r>
          <a:endParaRPr lang="en-US"/>
        </a:p>
      </dgm:t>
    </dgm:pt>
    <dgm:pt modelId="{61AF894F-D895-46CF-A4F1-F29874CD2D92}" type="parTrans" cxnId="{BEC727C4-BB74-41F5-A8D5-81499934489E}">
      <dgm:prSet/>
      <dgm:spPr/>
      <dgm:t>
        <a:bodyPr/>
        <a:lstStyle/>
        <a:p>
          <a:endParaRPr lang="en-US"/>
        </a:p>
      </dgm:t>
    </dgm:pt>
    <dgm:pt modelId="{0F02592E-64E7-49AC-9F04-E684420616AD}" type="sibTrans" cxnId="{BEC727C4-BB74-41F5-A8D5-81499934489E}">
      <dgm:prSet/>
      <dgm:spPr/>
      <dgm:t>
        <a:bodyPr/>
        <a:lstStyle/>
        <a:p>
          <a:endParaRPr lang="en-US"/>
        </a:p>
      </dgm:t>
    </dgm:pt>
    <dgm:pt modelId="{7333BA69-0ADD-4B8D-842A-86A397345434}" type="pres">
      <dgm:prSet presAssocID="{7D9D825B-5EF1-418F-B5A3-615DE4E65A6C}" presName="vert0" presStyleCnt="0">
        <dgm:presLayoutVars>
          <dgm:dir/>
          <dgm:animOne val="branch"/>
          <dgm:animLvl val="lvl"/>
        </dgm:presLayoutVars>
      </dgm:prSet>
      <dgm:spPr/>
    </dgm:pt>
    <dgm:pt modelId="{A27CDD68-ECE1-4C80-8BE0-F8988A605F73}" type="pres">
      <dgm:prSet presAssocID="{C7B7FE34-8B17-4705-BF81-2B1754219FB8}" presName="thickLine" presStyleLbl="alignNode1" presStyleIdx="0" presStyleCnt="3"/>
      <dgm:spPr/>
    </dgm:pt>
    <dgm:pt modelId="{9879561A-3163-4959-A290-F109F16A5903}" type="pres">
      <dgm:prSet presAssocID="{C7B7FE34-8B17-4705-BF81-2B1754219FB8}" presName="horz1" presStyleCnt="0"/>
      <dgm:spPr/>
    </dgm:pt>
    <dgm:pt modelId="{5C5D2397-BB48-4A02-9C9F-FC328280EF31}" type="pres">
      <dgm:prSet presAssocID="{C7B7FE34-8B17-4705-BF81-2B1754219FB8}" presName="tx1" presStyleLbl="revTx" presStyleIdx="0" presStyleCnt="3"/>
      <dgm:spPr/>
    </dgm:pt>
    <dgm:pt modelId="{13B7AEB0-242A-4BCD-AD32-04CCF6C2D33C}" type="pres">
      <dgm:prSet presAssocID="{C7B7FE34-8B17-4705-BF81-2B1754219FB8}" presName="vert1" presStyleCnt="0"/>
      <dgm:spPr/>
    </dgm:pt>
    <dgm:pt modelId="{351208FF-CCBD-4FB2-9463-3DAD0FF4CDDD}" type="pres">
      <dgm:prSet presAssocID="{E568A93F-0BFF-44CD-BB2E-77A0316E78CC}" presName="thickLine" presStyleLbl="alignNode1" presStyleIdx="1" presStyleCnt="3"/>
      <dgm:spPr/>
    </dgm:pt>
    <dgm:pt modelId="{7C736054-C291-448A-A5B6-D2452D5D2FA5}" type="pres">
      <dgm:prSet presAssocID="{E568A93F-0BFF-44CD-BB2E-77A0316E78CC}" presName="horz1" presStyleCnt="0"/>
      <dgm:spPr/>
    </dgm:pt>
    <dgm:pt modelId="{8E7C46FB-44B0-4F36-93B2-B0700A966E2A}" type="pres">
      <dgm:prSet presAssocID="{E568A93F-0BFF-44CD-BB2E-77A0316E78CC}" presName="tx1" presStyleLbl="revTx" presStyleIdx="1" presStyleCnt="3"/>
      <dgm:spPr/>
    </dgm:pt>
    <dgm:pt modelId="{55386C2A-CA93-4832-A0CA-8B803CBB01C8}" type="pres">
      <dgm:prSet presAssocID="{E568A93F-0BFF-44CD-BB2E-77A0316E78CC}" presName="vert1" presStyleCnt="0"/>
      <dgm:spPr/>
    </dgm:pt>
    <dgm:pt modelId="{CBB18A88-0279-4D6C-B565-7C0582ADECC5}" type="pres">
      <dgm:prSet presAssocID="{A4C64CDE-68FB-4B8C-B1A5-3026D1CFF95D}" presName="thickLine" presStyleLbl="alignNode1" presStyleIdx="2" presStyleCnt="3"/>
      <dgm:spPr/>
    </dgm:pt>
    <dgm:pt modelId="{E22E5C47-68C1-4DB0-90F3-21050D0D518F}" type="pres">
      <dgm:prSet presAssocID="{A4C64CDE-68FB-4B8C-B1A5-3026D1CFF95D}" presName="horz1" presStyleCnt="0"/>
      <dgm:spPr/>
    </dgm:pt>
    <dgm:pt modelId="{44D164FE-D14E-4C95-A542-F703BBA7D5D7}" type="pres">
      <dgm:prSet presAssocID="{A4C64CDE-68FB-4B8C-B1A5-3026D1CFF95D}" presName="tx1" presStyleLbl="revTx" presStyleIdx="2" presStyleCnt="3"/>
      <dgm:spPr/>
    </dgm:pt>
    <dgm:pt modelId="{A53E5B11-3042-4C68-B873-4BA045B611C6}" type="pres">
      <dgm:prSet presAssocID="{A4C64CDE-68FB-4B8C-B1A5-3026D1CFF95D}" presName="vert1" presStyleCnt="0"/>
      <dgm:spPr/>
    </dgm:pt>
  </dgm:ptLst>
  <dgm:cxnLst>
    <dgm:cxn modelId="{84D51D0B-B3A9-4210-9FEC-48106EEDE95A}" srcId="{7D9D825B-5EF1-418F-B5A3-615DE4E65A6C}" destId="{E568A93F-0BFF-44CD-BB2E-77A0316E78CC}" srcOrd="1" destOrd="0" parTransId="{4E0AEEE7-4874-4BEA-9FA6-DDFB6143B838}" sibTransId="{01A5D6A9-ADE8-4CCF-87B2-49536FAF600D}"/>
    <dgm:cxn modelId="{19E4802C-5208-439F-B52C-0BDDE9563019}" type="presOf" srcId="{C7B7FE34-8B17-4705-BF81-2B1754219FB8}" destId="{5C5D2397-BB48-4A02-9C9F-FC328280EF31}" srcOrd="0" destOrd="0" presId="urn:microsoft.com/office/officeart/2008/layout/LinedList"/>
    <dgm:cxn modelId="{2AB3BF31-1399-4B1A-B446-BB0B0F17C193}" srcId="{7D9D825B-5EF1-418F-B5A3-615DE4E65A6C}" destId="{C7B7FE34-8B17-4705-BF81-2B1754219FB8}" srcOrd="0" destOrd="0" parTransId="{84AFF691-ADF2-468B-882F-AF330400B0C2}" sibTransId="{78112293-9EB3-484E-807D-D1CE023C3C2E}"/>
    <dgm:cxn modelId="{E9476C89-54A2-44C2-A8A5-9E07DC043A0B}" type="presOf" srcId="{7D9D825B-5EF1-418F-B5A3-615DE4E65A6C}" destId="{7333BA69-0ADD-4B8D-842A-86A397345434}" srcOrd="0" destOrd="0" presId="urn:microsoft.com/office/officeart/2008/layout/LinedList"/>
    <dgm:cxn modelId="{BEC727C4-BB74-41F5-A8D5-81499934489E}" srcId="{7D9D825B-5EF1-418F-B5A3-615DE4E65A6C}" destId="{A4C64CDE-68FB-4B8C-B1A5-3026D1CFF95D}" srcOrd="2" destOrd="0" parTransId="{61AF894F-D895-46CF-A4F1-F29874CD2D92}" sibTransId="{0F02592E-64E7-49AC-9F04-E684420616AD}"/>
    <dgm:cxn modelId="{BC7035EB-6E39-42EA-AFB4-EEEA1CF34DE5}" type="presOf" srcId="{A4C64CDE-68FB-4B8C-B1A5-3026D1CFF95D}" destId="{44D164FE-D14E-4C95-A542-F703BBA7D5D7}" srcOrd="0" destOrd="0" presId="urn:microsoft.com/office/officeart/2008/layout/LinedList"/>
    <dgm:cxn modelId="{A5D9B5FA-90CD-499C-8D94-209AD738B0A0}" type="presOf" srcId="{E568A93F-0BFF-44CD-BB2E-77A0316E78CC}" destId="{8E7C46FB-44B0-4F36-93B2-B0700A966E2A}" srcOrd="0" destOrd="0" presId="urn:microsoft.com/office/officeart/2008/layout/LinedList"/>
    <dgm:cxn modelId="{9BDBE6AE-A309-487F-9060-003A4890E51D}" type="presParOf" srcId="{7333BA69-0ADD-4B8D-842A-86A397345434}" destId="{A27CDD68-ECE1-4C80-8BE0-F8988A605F73}" srcOrd="0" destOrd="0" presId="urn:microsoft.com/office/officeart/2008/layout/LinedList"/>
    <dgm:cxn modelId="{F4D21283-2F7B-4CD1-AFBA-CFDDC6D5DF56}" type="presParOf" srcId="{7333BA69-0ADD-4B8D-842A-86A397345434}" destId="{9879561A-3163-4959-A290-F109F16A5903}" srcOrd="1" destOrd="0" presId="urn:microsoft.com/office/officeart/2008/layout/LinedList"/>
    <dgm:cxn modelId="{D2A9AD54-BCEA-4B6E-BB83-96BF78057A17}" type="presParOf" srcId="{9879561A-3163-4959-A290-F109F16A5903}" destId="{5C5D2397-BB48-4A02-9C9F-FC328280EF31}" srcOrd="0" destOrd="0" presId="urn:microsoft.com/office/officeart/2008/layout/LinedList"/>
    <dgm:cxn modelId="{21B73BC6-AB35-49FD-BEA8-B309AD0FE506}" type="presParOf" srcId="{9879561A-3163-4959-A290-F109F16A5903}" destId="{13B7AEB0-242A-4BCD-AD32-04CCF6C2D33C}" srcOrd="1" destOrd="0" presId="urn:microsoft.com/office/officeart/2008/layout/LinedList"/>
    <dgm:cxn modelId="{163FDC3E-7F7D-4F82-AF73-E47B8B2DD153}" type="presParOf" srcId="{7333BA69-0ADD-4B8D-842A-86A397345434}" destId="{351208FF-CCBD-4FB2-9463-3DAD0FF4CDDD}" srcOrd="2" destOrd="0" presId="urn:microsoft.com/office/officeart/2008/layout/LinedList"/>
    <dgm:cxn modelId="{EAAEAFA2-4B3D-41E4-888E-2C6CF86706A0}" type="presParOf" srcId="{7333BA69-0ADD-4B8D-842A-86A397345434}" destId="{7C736054-C291-448A-A5B6-D2452D5D2FA5}" srcOrd="3" destOrd="0" presId="urn:microsoft.com/office/officeart/2008/layout/LinedList"/>
    <dgm:cxn modelId="{4C6A8F21-2366-4A01-B14D-E3298D997ED9}" type="presParOf" srcId="{7C736054-C291-448A-A5B6-D2452D5D2FA5}" destId="{8E7C46FB-44B0-4F36-93B2-B0700A966E2A}" srcOrd="0" destOrd="0" presId="urn:microsoft.com/office/officeart/2008/layout/LinedList"/>
    <dgm:cxn modelId="{A36BE2FE-6F5D-47AB-8055-1FFB6880DEDC}" type="presParOf" srcId="{7C736054-C291-448A-A5B6-D2452D5D2FA5}" destId="{55386C2A-CA93-4832-A0CA-8B803CBB01C8}" srcOrd="1" destOrd="0" presId="urn:microsoft.com/office/officeart/2008/layout/LinedList"/>
    <dgm:cxn modelId="{575B8C73-DCE2-48C8-B78F-82A7C8B4FF83}" type="presParOf" srcId="{7333BA69-0ADD-4B8D-842A-86A397345434}" destId="{CBB18A88-0279-4D6C-B565-7C0582ADECC5}" srcOrd="4" destOrd="0" presId="urn:microsoft.com/office/officeart/2008/layout/LinedList"/>
    <dgm:cxn modelId="{CAFC742E-59B6-43B4-83D0-8F5BADBF150D}" type="presParOf" srcId="{7333BA69-0ADD-4B8D-842A-86A397345434}" destId="{E22E5C47-68C1-4DB0-90F3-21050D0D518F}" srcOrd="5" destOrd="0" presId="urn:microsoft.com/office/officeart/2008/layout/LinedList"/>
    <dgm:cxn modelId="{667E38BE-C969-48C0-83EA-36056C47BCEA}" type="presParOf" srcId="{E22E5C47-68C1-4DB0-90F3-21050D0D518F}" destId="{44D164FE-D14E-4C95-A542-F703BBA7D5D7}" srcOrd="0" destOrd="0" presId="urn:microsoft.com/office/officeart/2008/layout/LinedList"/>
    <dgm:cxn modelId="{01117DE9-803D-499B-B40B-3CDBD17FFBE7}" type="presParOf" srcId="{E22E5C47-68C1-4DB0-90F3-21050D0D518F}" destId="{A53E5B11-3042-4C68-B873-4BA045B611C6}"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A1870-C6FB-4633-B85E-2C80106A47C6}">
      <dsp:nvSpPr>
        <dsp:cNvPr id="0" name=""/>
        <dsp:cNvSpPr/>
      </dsp:nvSpPr>
      <dsp:spPr>
        <a:xfrm>
          <a:off x="0" y="1239787"/>
          <a:ext cx="6524894" cy="1559025"/>
        </a:xfrm>
        <a:prstGeom prst="roundRect">
          <a:avLst/>
        </a:prstGeom>
        <a:solidFill>
          <a:schemeClr val="accent5">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Kratika Sharma</a:t>
          </a:r>
        </a:p>
      </dsp:txBody>
      <dsp:txXfrm>
        <a:off x="76105" y="1315892"/>
        <a:ext cx="6372684" cy="1406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CA96C-A249-4343-ACB2-50859B9705FE}">
      <dsp:nvSpPr>
        <dsp:cNvPr id="0" name=""/>
        <dsp:cNvSpPr/>
      </dsp:nvSpPr>
      <dsp:spPr>
        <a:xfrm>
          <a:off x="507362" y="50325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D87E97-ACF7-44BF-9DC6-09555658EFBD}">
      <dsp:nvSpPr>
        <dsp:cNvPr id="0" name=""/>
        <dsp:cNvSpPr/>
      </dsp:nvSpPr>
      <dsp:spPr>
        <a:xfrm>
          <a:off x="12362" y="162119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Introduction – Defining Facts</a:t>
          </a:r>
        </a:p>
      </dsp:txBody>
      <dsp:txXfrm>
        <a:off x="12362" y="1621193"/>
        <a:ext cx="1800000" cy="720000"/>
      </dsp:txXfrm>
    </dsp:sp>
    <dsp:sp modelId="{651989F5-C949-486B-BF94-EB6FFA8F9A2B}">
      <dsp:nvSpPr>
        <dsp:cNvPr id="0" name=""/>
        <dsp:cNvSpPr/>
      </dsp:nvSpPr>
      <dsp:spPr>
        <a:xfrm>
          <a:off x="2622362" y="50325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5CBD36-752E-47CF-A6D5-FB290D98C5F1}">
      <dsp:nvSpPr>
        <dsp:cNvPr id="0" name=""/>
        <dsp:cNvSpPr/>
      </dsp:nvSpPr>
      <dsp:spPr>
        <a:xfrm>
          <a:off x="2127362" y="162119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Data </a:t>
          </a:r>
          <a:r>
            <a:rPr lang="en-US" sz="2200" kern="1200" dirty="0">
              <a:latin typeface="Walbaum Display"/>
            </a:rPr>
            <a:t>Methodology</a:t>
          </a:r>
        </a:p>
      </dsp:txBody>
      <dsp:txXfrm>
        <a:off x="2127362" y="1621193"/>
        <a:ext cx="1800000" cy="720000"/>
      </dsp:txXfrm>
    </dsp:sp>
    <dsp:sp modelId="{BF79CEF3-BF8F-4D13-9289-F1EEBB612E92}">
      <dsp:nvSpPr>
        <dsp:cNvPr id="0" name=""/>
        <dsp:cNvSpPr/>
      </dsp:nvSpPr>
      <dsp:spPr>
        <a:xfrm>
          <a:off x="4737362" y="50325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294BED-31BE-48B9-B136-0E9FB1107303}">
      <dsp:nvSpPr>
        <dsp:cNvPr id="0" name=""/>
        <dsp:cNvSpPr/>
      </dsp:nvSpPr>
      <dsp:spPr>
        <a:xfrm>
          <a:off x="4242362" y="162119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latin typeface="Corbel" panose="020B0503020204020204"/>
            </a:rPr>
            <a:t>Exploratory Data Analysis</a:t>
          </a:r>
          <a:endParaRPr lang="en-US" sz="2200" kern="1200" dirty="0"/>
        </a:p>
      </dsp:txBody>
      <dsp:txXfrm>
        <a:off x="4242362" y="1621193"/>
        <a:ext cx="1800000" cy="720000"/>
      </dsp:txXfrm>
    </dsp:sp>
    <dsp:sp modelId="{A3CDBE3B-E943-4148-9B35-B4B81E4841DE}">
      <dsp:nvSpPr>
        <dsp:cNvPr id="0" name=""/>
        <dsp:cNvSpPr/>
      </dsp:nvSpPr>
      <dsp:spPr>
        <a:xfrm>
          <a:off x="1564862" y="2791193"/>
          <a:ext cx="810000" cy="810000"/>
        </a:xfrm>
        <a:prstGeom prst="rect">
          <a:avLst/>
        </a:prstGeom>
        <a:solidFill>
          <a:schemeClr val="accent5">
            <a:hueOff val="0"/>
            <a:satOff val="0"/>
            <a:lumOff val="0"/>
            <a:alphaOff val="0"/>
          </a:schemeClr>
        </a:solid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475C6A-AFE3-4FC2-B1CD-36C2AA7E0970}">
      <dsp:nvSpPr>
        <dsp:cNvPr id="0" name=""/>
        <dsp:cNvSpPr/>
      </dsp:nvSpPr>
      <dsp:spPr>
        <a:xfrm>
          <a:off x="1069862" y="39091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latin typeface="Corbel" panose="020B0503020204020204"/>
            </a:rPr>
            <a:t>Data Modelling</a:t>
          </a:r>
        </a:p>
      </dsp:txBody>
      <dsp:txXfrm>
        <a:off x="1069862" y="3909136"/>
        <a:ext cx="1800000" cy="720000"/>
      </dsp:txXfrm>
    </dsp:sp>
    <dsp:sp modelId="{33A32CE7-0B75-4EE8-AD1F-4498105701DA}">
      <dsp:nvSpPr>
        <dsp:cNvPr id="0" name=""/>
        <dsp:cNvSpPr/>
      </dsp:nvSpPr>
      <dsp:spPr>
        <a:xfrm>
          <a:off x="3679862" y="279119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C0DAD7-974C-479A-A9FA-AC86592BB7E0}">
      <dsp:nvSpPr>
        <dsp:cNvPr id="0" name=""/>
        <dsp:cNvSpPr/>
      </dsp:nvSpPr>
      <dsp:spPr>
        <a:xfrm>
          <a:off x="3184862" y="39091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Conclusion and </a:t>
          </a:r>
          <a:r>
            <a:rPr lang="en-US" sz="2200" kern="1200" dirty="0">
              <a:latin typeface="Walbaum Display"/>
            </a:rPr>
            <a:t>Future</a:t>
          </a:r>
          <a:r>
            <a:rPr lang="en-US" sz="2200" kern="1200" dirty="0"/>
            <a:t> </a:t>
          </a:r>
          <a:r>
            <a:rPr lang="en-US" sz="2200" kern="1200" dirty="0">
              <a:latin typeface="Walbaum Display"/>
            </a:rPr>
            <a:t>Scope</a:t>
          </a:r>
          <a:endParaRPr lang="en-US" sz="2200" kern="1200" dirty="0"/>
        </a:p>
      </dsp:txBody>
      <dsp:txXfrm>
        <a:off x="3184862" y="3909136"/>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09634-5448-44D0-84D9-7B7FFEF719D7}">
      <dsp:nvSpPr>
        <dsp:cNvPr id="0" name=""/>
        <dsp:cNvSpPr/>
      </dsp:nvSpPr>
      <dsp:spPr>
        <a:xfrm>
          <a:off x="0" y="43399"/>
          <a:ext cx="6451943" cy="1062871"/>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We have assumed that the Severity of the accident to be the target variable as it the parameters in the dataset effect the severity directly</a:t>
          </a:r>
        </a:p>
      </dsp:txBody>
      <dsp:txXfrm>
        <a:off x="51885" y="95284"/>
        <a:ext cx="6348173" cy="959101"/>
      </dsp:txXfrm>
    </dsp:sp>
    <dsp:sp modelId="{CC3246EC-96D4-4272-86E7-94049415FBA9}">
      <dsp:nvSpPr>
        <dsp:cNvPr id="0" name=""/>
        <dsp:cNvSpPr/>
      </dsp:nvSpPr>
      <dsp:spPr>
        <a:xfrm>
          <a:off x="0" y="1149471"/>
          <a:ext cx="6451943" cy="1062871"/>
        </a:xfrm>
        <a:prstGeom prst="roundRect">
          <a:avLst/>
        </a:prstGeom>
        <a:solidFill>
          <a:schemeClr val="accent5">
            <a:hueOff val="3625003"/>
            <a:satOff val="-21162"/>
            <a:lumOff val="-169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In the whole dataset, we take only those columns that directly affect the level of severity of a given accident</a:t>
          </a:r>
        </a:p>
      </dsp:txBody>
      <dsp:txXfrm>
        <a:off x="51885" y="1201356"/>
        <a:ext cx="6348173" cy="959101"/>
      </dsp:txXfrm>
    </dsp:sp>
    <dsp:sp modelId="{587944FF-AE90-4B33-8B24-AA0613E0CA22}">
      <dsp:nvSpPr>
        <dsp:cNvPr id="0" name=""/>
        <dsp:cNvSpPr/>
      </dsp:nvSpPr>
      <dsp:spPr>
        <a:xfrm>
          <a:off x="0" y="2255543"/>
          <a:ext cx="6451943" cy="1062871"/>
        </a:xfrm>
        <a:prstGeom prst="roundRect">
          <a:avLst/>
        </a:prstGeom>
        <a:solidFill>
          <a:schemeClr val="accent5">
            <a:hueOff val="7250006"/>
            <a:satOff val="-42323"/>
            <a:lumOff val="-339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columns that have been taken into consideration are: 'County', 'City', 'State' ,'Timezone', 'Temperature(F)', 'Humidity(%)', 'Pressure(in)', 'Visibility(mi)', 'Wind_Direction', 'Wind_Speed(mph)', 'Weather_Condition', 'Location', 'Severity'</a:t>
          </a:r>
        </a:p>
      </dsp:txBody>
      <dsp:txXfrm>
        <a:off x="51885" y="2307428"/>
        <a:ext cx="6348173" cy="959101"/>
      </dsp:txXfrm>
    </dsp:sp>
    <dsp:sp modelId="{3BA7CD98-D4F2-4F39-8D81-23F23B33F27F}">
      <dsp:nvSpPr>
        <dsp:cNvPr id="0" name=""/>
        <dsp:cNvSpPr/>
      </dsp:nvSpPr>
      <dsp:spPr>
        <a:xfrm>
          <a:off x="0" y="3361615"/>
          <a:ext cx="6451943" cy="1062871"/>
        </a:xfrm>
        <a:prstGeom prst="roundRect">
          <a:avLst/>
        </a:prstGeom>
        <a:solidFill>
          <a:schemeClr val="accent5">
            <a:hueOff val="10875008"/>
            <a:satOff val="-63485"/>
            <a:lumOff val="-509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Now, we will perform label encoding on the columns that contain categorical values to convert them into integers which will help us in finding the best fit algorithm to predict the severity of each accident</a:t>
          </a:r>
        </a:p>
      </dsp:txBody>
      <dsp:txXfrm>
        <a:off x="51885" y="3413500"/>
        <a:ext cx="6348173" cy="9591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CDD68-ECE1-4C80-8BE0-F8988A605F73}">
      <dsp:nvSpPr>
        <dsp:cNvPr id="0" name=""/>
        <dsp:cNvSpPr/>
      </dsp:nvSpPr>
      <dsp:spPr>
        <a:xfrm>
          <a:off x="0" y="1971"/>
          <a:ext cx="669306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5D2397-BB48-4A02-9C9F-FC328280EF31}">
      <dsp:nvSpPr>
        <dsp:cNvPr id="0" name=""/>
        <dsp:cNvSpPr/>
      </dsp:nvSpPr>
      <dsp:spPr>
        <a:xfrm>
          <a:off x="0" y="1971"/>
          <a:ext cx="6693061" cy="1344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We were able to successfully implement our findings and models to the data set  for the number of accidents in the United States of America. Like we have concluded, we were able to find the related factors and draw insightful  inferences. </a:t>
          </a:r>
        </a:p>
      </dsp:txBody>
      <dsp:txXfrm>
        <a:off x="0" y="1971"/>
        <a:ext cx="6693061" cy="1344885"/>
      </dsp:txXfrm>
    </dsp:sp>
    <dsp:sp modelId="{351208FF-CCBD-4FB2-9463-3DAD0FF4CDDD}">
      <dsp:nvSpPr>
        <dsp:cNvPr id="0" name=""/>
        <dsp:cNvSpPr/>
      </dsp:nvSpPr>
      <dsp:spPr>
        <a:xfrm>
          <a:off x="0" y="1346857"/>
          <a:ext cx="6693061"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7C46FB-44B0-4F36-93B2-B0700A966E2A}">
      <dsp:nvSpPr>
        <dsp:cNvPr id="0" name=""/>
        <dsp:cNvSpPr/>
      </dsp:nvSpPr>
      <dsp:spPr>
        <a:xfrm>
          <a:off x="0" y="1346857"/>
          <a:ext cx="6693061" cy="1344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As a part of future scope of our project, we can consider other models and methods such as feature scaling, correlation matrix, one hot encoding to generate more meaningful insights.</a:t>
          </a:r>
        </a:p>
      </dsp:txBody>
      <dsp:txXfrm>
        <a:off x="0" y="1346857"/>
        <a:ext cx="6693061" cy="1344885"/>
      </dsp:txXfrm>
    </dsp:sp>
    <dsp:sp modelId="{CBB18A88-0279-4D6C-B565-7C0582ADECC5}">
      <dsp:nvSpPr>
        <dsp:cNvPr id="0" name=""/>
        <dsp:cNvSpPr/>
      </dsp:nvSpPr>
      <dsp:spPr>
        <a:xfrm>
          <a:off x="0" y="2691742"/>
          <a:ext cx="6693061"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D164FE-D14E-4C95-A542-F703BBA7D5D7}">
      <dsp:nvSpPr>
        <dsp:cNvPr id="0" name=""/>
        <dsp:cNvSpPr/>
      </dsp:nvSpPr>
      <dsp:spPr>
        <a:xfrm>
          <a:off x="0" y="2691742"/>
          <a:ext cx="6693061" cy="1344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a:t>In future, we can </a:t>
          </a:r>
          <a:r>
            <a:rPr lang="en-US" sz="1700" kern="1200">
              <a:latin typeface="Corbel" panose="020B0503020204020204"/>
            </a:rPr>
            <a:t>also implement</a:t>
          </a:r>
          <a:r>
            <a:rPr lang="en-US" sz="1700" kern="1200"/>
            <a:t> similar analysis on different countries of the world. We can use similar data for different countries and draw conclusions based on the demographics of that region. These conclusions would be of help to the concerned authorities, who would be able to take the right measures and save many lives</a:t>
          </a:r>
          <a:r>
            <a:rPr lang="en-US" sz="1700" kern="1200">
              <a:latin typeface="Corbel" panose="020B0503020204020204"/>
            </a:rPr>
            <a:t> across the globe.</a:t>
          </a:r>
          <a:endParaRPr lang="en-US" sz="1700" kern="1200"/>
        </a:p>
      </dsp:txBody>
      <dsp:txXfrm>
        <a:off x="0" y="2691742"/>
        <a:ext cx="6693061" cy="13448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4/28/2022</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388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0591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72233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2068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392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40205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4/28/2022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1930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4/28/2022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4786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4/28/2022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3339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17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73808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4/28/2022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500104862"/>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tatista.com/statistics/859950/vehicles-in-operation-by-quarter-united-states/"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tudents4bestevidence.net/blog/2015/07/14/data-analysis-methods/" TargetMode="External"/><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2.jpeg"/><Relationship Id="rId7" Type="http://schemas.openxmlformats.org/officeDocument/2006/relationships/diagramQuickStyle" Target="../diagrams/quickStyle4.xml"/><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www.flickr.com/photos/bjornmeansbear/723987842/" TargetMode="External"/><Relationship Id="rId9" Type="http://schemas.microsoft.com/office/2007/relationships/diagramDrawing" Target="../diagrams/drawing4.xml"/></Relationships>
</file>

<file path=ppt/slides/_rels/slide53.xml.rels><?xml version="1.0" encoding="UTF-8" standalone="yes"?>
<Relationships xmlns="http://schemas.openxmlformats.org/package/2006/relationships"><Relationship Id="rId3" Type="http://schemas.openxmlformats.org/officeDocument/2006/relationships/hyperlink" Target="https://www.enago.com/academy/two-types-of-references-in-research/"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hyperlink" Target="http://wilmingtonjournal.com/heroic-police-officer-risks-life-to-save-injured-young-driver-who-rolled-off-road/" TargetMode="External"/><Relationship Id="rId5" Type="http://schemas.openxmlformats.org/officeDocument/2006/relationships/hyperlink" Target="https://melbournedrivinglesson.blogspot.com/2020/04/complete-your-goal-of-driving-by.html" TargetMode="External"/><Relationship Id="rId4" Type="http://schemas.openxmlformats.org/officeDocument/2006/relationships/hyperlink" Target="https://www.kaggle.com/sobhanmoosavi/us-accidents"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7E66-8E31-4243-8340-E191C6B9E3AE}"/>
              </a:ext>
            </a:extLst>
          </p:cNvPr>
          <p:cNvSpPr>
            <a:spLocks noGrp="1"/>
          </p:cNvSpPr>
          <p:nvPr>
            <p:ph type="title"/>
          </p:nvPr>
        </p:nvSpPr>
        <p:spPr>
          <a:xfrm>
            <a:off x="354725" y="583324"/>
            <a:ext cx="11320692" cy="1487738"/>
          </a:xfrm>
        </p:spPr>
        <p:txBody>
          <a:bodyPr vert="horz" lIns="91440" tIns="45720" rIns="91440" bIns="45720" rtlCol="0">
            <a:normAutofit fontScale="90000"/>
          </a:bodyPr>
          <a:lstStyle/>
          <a:p>
            <a:pPr algn="ctr"/>
            <a:r>
              <a:rPr lang="en-US" sz="2800" cap="all" spc="300" dirty="0" err="1">
                <a:latin typeface="Arial Black"/>
              </a:rPr>
              <a:t>ANALyZING</a:t>
            </a:r>
            <a:r>
              <a:rPr lang="en-US" sz="2800" kern="1200" cap="all" spc="300" dirty="0">
                <a:latin typeface="Arial Black"/>
              </a:rPr>
              <a:t> US ACCIDENTS AND THEIR RELATED FACTORS</a:t>
            </a:r>
            <a:br>
              <a:rPr lang="en-US" sz="2800" kern="1200" cap="all" spc="300" dirty="0">
                <a:latin typeface="Arial Black"/>
              </a:rPr>
            </a:br>
            <a:br>
              <a:rPr lang="en-US" sz="2800" kern="1200" cap="all" spc="300" dirty="0">
                <a:latin typeface="Arial Black"/>
              </a:rPr>
            </a:br>
            <a:r>
              <a:rPr lang="en-US" sz="2800" kern="1200" cap="all" spc="300" dirty="0">
                <a:latin typeface="Arial Black"/>
              </a:rPr>
              <a:t>DATA ANALYSIS PROJECT</a:t>
            </a:r>
            <a:endParaRPr lang="en-US" dirty="0"/>
          </a:p>
        </p:txBody>
      </p:sp>
      <p:pic>
        <p:nvPicPr>
          <p:cNvPr id="6" name="Picture 6">
            <a:extLst>
              <a:ext uri="{FF2B5EF4-FFF2-40B4-BE49-F238E27FC236}">
                <a16:creationId xmlns:a16="http://schemas.microsoft.com/office/drawing/2014/main" id="{9D8C997B-23FF-456D-88C2-6EF3ED0E0B2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076" r="38267" b="-2"/>
          <a:stretch/>
        </p:blipFill>
        <p:spPr>
          <a:xfrm>
            <a:off x="1316621" y="2093789"/>
            <a:ext cx="2896569" cy="3519934"/>
          </a:xfrm>
          <a:prstGeom prst="rect">
            <a:avLst/>
          </a:prstGeom>
        </p:spPr>
      </p:pic>
      <p:graphicFrame>
        <p:nvGraphicFramePr>
          <p:cNvPr id="39" name="Subtitle 2">
            <a:extLst>
              <a:ext uri="{FF2B5EF4-FFF2-40B4-BE49-F238E27FC236}">
                <a16:creationId xmlns:a16="http://schemas.microsoft.com/office/drawing/2014/main" id="{A613E714-F2CD-42C1-9DB3-3ADA31455728}"/>
              </a:ext>
            </a:extLst>
          </p:cNvPr>
          <p:cNvGraphicFramePr/>
          <p:nvPr>
            <p:extLst>
              <p:ext uri="{D42A27DB-BD31-4B8C-83A1-F6EECF244321}">
                <p14:modId xmlns:p14="http://schemas.microsoft.com/office/powerpoint/2010/main" val="1617038426"/>
              </p:ext>
            </p:extLst>
          </p:nvPr>
        </p:nvGraphicFramePr>
        <p:xfrm>
          <a:off x="4490977" y="2057400"/>
          <a:ext cx="6524894"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2121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1973-8C38-424A-BCA5-C13A86E081DD}"/>
              </a:ext>
            </a:extLst>
          </p:cNvPr>
          <p:cNvSpPr>
            <a:spLocks noGrp="1"/>
          </p:cNvSpPr>
          <p:nvPr>
            <p:ph type="title"/>
          </p:nvPr>
        </p:nvSpPr>
        <p:spPr>
          <a:xfrm>
            <a:off x="3876852" y="333704"/>
            <a:ext cx="8006854" cy="791429"/>
          </a:xfrm>
        </p:spPr>
        <p:txBody>
          <a:bodyPr>
            <a:normAutofit/>
          </a:bodyPr>
          <a:lstStyle/>
          <a:p>
            <a:r>
              <a:rPr lang="en-US" sz="3600">
                <a:latin typeface="Arial Black"/>
              </a:rPr>
              <a:t>Columns with Non-Null values:</a:t>
            </a:r>
          </a:p>
        </p:txBody>
      </p:sp>
      <p:pic>
        <p:nvPicPr>
          <p:cNvPr id="14" name="Picture 4" descr="Stock numbers on a digital display">
            <a:extLst>
              <a:ext uri="{FF2B5EF4-FFF2-40B4-BE49-F238E27FC236}">
                <a16:creationId xmlns:a16="http://schemas.microsoft.com/office/drawing/2014/main" id="{6F6DB0AD-4DCB-433A-8481-5AA863616CD9}"/>
              </a:ext>
            </a:extLst>
          </p:cNvPr>
          <p:cNvPicPr>
            <a:picLocks noChangeAspect="1"/>
          </p:cNvPicPr>
          <p:nvPr/>
        </p:nvPicPr>
        <p:blipFill rotWithShape="1">
          <a:blip r:embed="rId2"/>
          <a:srcRect l="44729" r="21965"/>
          <a:stretch/>
        </p:blipFill>
        <p:spPr>
          <a:xfrm>
            <a:off x="223336" y="243840"/>
            <a:ext cx="3646837" cy="6377939"/>
          </a:xfrm>
          <a:prstGeom prst="rect">
            <a:avLst/>
          </a:prstGeom>
        </p:spPr>
      </p:pic>
      <p:pic>
        <p:nvPicPr>
          <p:cNvPr id="9" name="Picture 9" descr="A picture containing table&#10;&#10;Description automatically generated">
            <a:extLst>
              <a:ext uri="{FF2B5EF4-FFF2-40B4-BE49-F238E27FC236}">
                <a16:creationId xmlns:a16="http://schemas.microsoft.com/office/drawing/2014/main" id="{27D0BD95-489A-4E46-8DFB-9F766E6D592B}"/>
              </a:ext>
            </a:extLst>
          </p:cNvPr>
          <p:cNvPicPr>
            <a:picLocks noGrp="1" noChangeAspect="1"/>
          </p:cNvPicPr>
          <p:nvPr>
            <p:ph idx="1"/>
          </p:nvPr>
        </p:nvPicPr>
        <p:blipFill>
          <a:blip r:embed="rId3"/>
          <a:stretch>
            <a:fillRect/>
          </a:stretch>
        </p:blipFill>
        <p:spPr>
          <a:xfrm>
            <a:off x="4384324" y="1137745"/>
            <a:ext cx="6372532" cy="5391806"/>
          </a:xfrm>
        </p:spPr>
      </p:pic>
    </p:spTree>
    <p:extLst>
      <p:ext uri="{BB962C8B-B14F-4D97-AF65-F5344CB8AC3E}">
        <p14:creationId xmlns:p14="http://schemas.microsoft.com/office/powerpoint/2010/main" val="2659461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4" name="Picture 4" descr="Stock numbers on a digital display">
            <a:extLst>
              <a:ext uri="{FF2B5EF4-FFF2-40B4-BE49-F238E27FC236}">
                <a16:creationId xmlns:a16="http://schemas.microsoft.com/office/drawing/2014/main" id="{6F6DB0AD-4DCB-433A-8481-5AA863616CD9}"/>
              </a:ext>
            </a:extLst>
          </p:cNvPr>
          <p:cNvPicPr>
            <a:picLocks noChangeAspect="1"/>
          </p:cNvPicPr>
          <p:nvPr/>
        </p:nvPicPr>
        <p:blipFill rotWithShape="1">
          <a:blip r:embed="rId2"/>
          <a:srcRect l="44729" r="21965"/>
          <a:stretch/>
        </p:blipFill>
        <p:spPr>
          <a:xfrm>
            <a:off x="223336" y="243840"/>
            <a:ext cx="3646837" cy="6377939"/>
          </a:xfrm>
          <a:prstGeom prst="rect">
            <a:avLst/>
          </a:prstGeom>
        </p:spPr>
      </p:pic>
      <p:pic>
        <p:nvPicPr>
          <p:cNvPr id="5" name="Picture 5" descr="Chart, histogram&#10;&#10;Description automatically generated">
            <a:extLst>
              <a:ext uri="{FF2B5EF4-FFF2-40B4-BE49-F238E27FC236}">
                <a16:creationId xmlns:a16="http://schemas.microsoft.com/office/drawing/2014/main" id="{5D98CDA5-099D-43B0-81EA-AA40BE0E7025}"/>
              </a:ext>
            </a:extLst>
          </p:cNvPr>
          <p:cNvPicPr>
            <a:picLocks noGrp="1" noChangeAspect="1"/>
          </p:cNvPicPr>
          <p:nvPr>
            <p:ph idx="1"/>
          </p:nvPr>
        </p:nvPicPr>
        <p:blipFill>
          <a:blip r:embed="rId3"/>
          <a:stretch>
            <a:fillRect/>
          </a:stretch>
        </p:blipFill>
        <p:spPr>
          <a:xfrm>
            <a:off x="4418020" y="1395194"/>
            <a:ext cx="6904442" cy="4508779"/>
          </a:xfrm>
        </p:spPr>
      </p:pic>
      <p:sp>
        <p:nvSpPr>
          <p:cNvPr id="2" name="TextBox 1">
            <a:extLst>
              <a:ext uri="{FF2B5EF4-FFF2-40B4-BE49-F238E27FC236}">
                <a16:creationId xmlns:a16="http://schemas.microsoft.com/office/drawing/2014/main" id="{4A0B8605-BD36-4006-897C-ECC07E5DB33F}"/>
              </a:ext>
            </a:extLst>
          </p:cNvPr>
          <p:cNvSpPr txBox="1"/>
          <p:nvPr/>
        </p:nvSpPr>
        <p:spPr>
          <a:xfrm>
            <a:off x="4262581" y="375611"/>
            <a:ext cx="742295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accent1"/>
                </a:solidFill>
                <a:latin typeface="Arial Black"/>
                <a:cs typeface="Calibri"/>
              </a:rPr>
              <a:t>Plot to show the fraction of missing values in each column</a:t>
            </a:r>
          </a:p>
        </p:txBody>
      </p:sp>
    </p:spTree>
    <p:extLst>
      <p:ext uri="{BB962C8B-B14F-4D97-AF65-F5344CB8AC3E}">
        <p14:creationId xmlns:p14="http://schemas.microsoft.com/office/powerpoint/2010/main" val="137672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E8DBDA3-652C-4F87-B53B-7F73AC8F4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2187232-3845-418F-A17C-C138F01D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55058" cy="6858000"/>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C203880-BB87-43BF-932F-207146B62F45}"/>
              </a:ext>
            </a:extLst>
          </p:cNvPr>
          <p:cNvSpPr>
            <a:spLocks noGrp="1"/>
          </p:cNvSpPr>
          <p:nvPr>
            <p:ph type="title"/>
          </p:nvPr>
        </p:nvSpPr>
        <p:spPr>
          <a:xfrm>
            <a:off x="441009" y="873457"/>
            <a:ext cx="3273042" cy="5222543"/>
          </a:xfrm>
        </p:spPr>
        <p:txBody>
          <a:bodyPr>
            <a:normAutofit/>
          </a:bodyPr>
          <a:lstStyle/>
          <a:p>
            <a:r>
              <a:rPr lang="en-US" sz="2800">
                <a:solidFill>
                  <a:srgbClr val="FFFFFF"/>
                </a:solidFill>
                <a:latin typeface="Arial Black"/>
              </a:rPr>
              <a:t>How did we tackle numeric missing values?</a:t>
            </a:r>
          </a:p>
        </p:txBody>
      </p:sp>
      <p:sp>
        <p:nvSpPr>
          <p:cNvPr id="3" name="Content Placeholder 2">
            <a:extLst>
              <a:ext uri="{FF2B5EF4-FFF2-40B4-BE49-F238E27FC236}">
                <a16:creationId xmlns:a16="http://schemas.microsoft.com/office/drawing/2014/main" id="{8C060757-8189-4A9A-AF32-2AB114045D5D}"/>
              </a:ext>
            </a:extLst>
          </p:cNvPr>
          <p:cNvSpPr>
            <a:spLocks noGrp="1"/>
          </p:cNvSpPr>
          <p:nvPr>
            <p:ph idx="1"/>
          </p:nvPr>
        </p:nvSpPr>
        <p:spPr>
          <a:xfrm>
            <a:off x="4346352" y="182013"/>
            <a:ext cx="7730903" cy="6548987"/>
          </a:xfrm>
        </p:spPr>
        <p:txBody>
          <a:bodyPr vert="horz" lIns="91440" tIns="45720" rIns="91440" bIns="45720" rtlCol="0" anchor="ctr">
            <a:normAutofit/>
          </a:bodyPr>
          <a:lstStyle/>
          <a:p>
            <a:pPr marL="274320" lvl="1" indent="0">
              <a:buNone/>
            </a:pPr>
            <a:r>
              <a:rPr lang="en-US" sz="2800">
                <a:solidFill>
                  <a:schemeClr val="tx1"/>
                </a:solidFill>
                <a:latin typeface="Times New Roman"/>
                <a:cs typeface="Times New Roman"/>
              </a:rPr>
              <a:t>To clean numeric columns like Wind Speed, Humidity,  Visibility, Temperature and Pressure, below steps were used:</a:t>
            </a:r>
          </a:p>
          <a:p>
            <a:pPr lvl="1"/>
            <a:r>
              <a:rPr lang="en-US" sz="2800">
                <a:solidFill>
                  <a:schemeClr val="tx1"/>
                </a:solidFill>
                <a:latin typeface="Times New Roman"/>
                <a:cs typeface="Times New Roman"/>
              </a:rPr>
              <a:t>Check number of null values.</a:t>
            </a:r>
          </a:p>
          <a:p>
            <a:pPr lvl="1"/>
            <a:r>
              <a:rPr lang="en-US" sz="2800">
                <a:solidFill>
                  <a:schemeClr val="tx1"/>
                </a:solidFill>
                <a:latin typeface="Times New Roman"/>
                <a:cs typeface="Times New Roman"/>
              </a:rPr>
              <a:t>Compute mean, median, max, min, and mode of the column.</a:t>
            </a:r>
            <a:endParaRPr lang="en-US" sz="2800">
              <a:solidFill>
                <a:schemeClr val="tx1"/>
              </a:solidFill>
              <a:latin typeface="Times New Roman"/>
              <a:ea typeface="+mn-lt"/>
              <a:cs typeface="Times New Roman"/>
            </a:endParaRPr>
          </a:p>
          <a:p>
            <a:pPr lvl="1"/>
            <a:r>
              <a:rPr lang="en-US" sz="2800">
                <a:solidFill>
                  <a:schemeClr val="tx1"/>
                </a:solidFill>
                <a:latin typeface="Times New Roman"/>
                <a:cs typeface="Times New Roman"/>
              </a:rPr>
              <a:t>Create a box plot of the column and check for outliers.</a:t>
            </a:r>
            <a:endParaRPr lang="en-US" sz="2800">
              <a:solidFill>
                <a:schemeClr val="tx1"/>
              </a:solidFill>
              <a:latin typeface="Times New Roman"/>
              <a:ea typeface="+mn-lt"/>
              <a:cs typeface="Times New Roman"/>
            </a:endParaRPr>
          </a:p>
          <a:p>
            <a:pPr lvl="1"/>
            <a:r>
              <a:rPr lang="en-US" sz="2800">
                <a:solidFill>
                  <a:schemeClr val="tx1"/>
                </a:solidFill>
                <a:latin typeface="Times New Roman"/>
                <a:cs typeface="Times New Roman"/>
              </a:rPr>
              <a:t>If outliers were found, replace null values with median. If no outlier found, replace null values with the mean.</a:t>
            </a:r>
            <a:endParaRPr lang="en-US" sz="2800">
              <a:solidFill>
                <a:schemeClr val="tx1"/>
              </a:solidFill>
              <a:latin typeface="Times New Roman"/>
              <a:ea typeface="+mn-lt"/>
              <a:cs typeface="Times New Roman"/>
            </a:endParaRPr>
          </a:p>
          <a:p>
            <a:pPr lvl="1"/>
            <a:r>
              <a:rPr lang="en-US" sz="2800">
                <a:solidFill>
                  <a:schemeClr val="tx1"/>
                </a:solidFill>
                <a:latin typeface="Times New Roman"/>
                <a:cs typeface="Times New Roman"/>
              </a:rPr>
              <a:t>An example is shown in next slide for </a:t>
            </a:r>
            <a:r>
              <a:rPr lang="en-US" sz="2800" err="1">
                <a:solidFill>
                  <a:schemeClr val="tx1"/>
                </a:solidFill>
                <a:latin typeface="Times New Roman"/>
                <a:cs typeface="Times New Roman"/>
              </a:rPr>
              <a:t>Wind_Speed</a:t>
            </a:r>
            <a:r>
              <a:rPr lang="en-US" sz="2800">
                <a:solidFill>
                  <a:schemeClr val="tx1"/>
                </a:solidFill>
                <a:latin typeface="Times New Roman"/>
                <a:cs typeface="Times New Roman"/>
              </a:rPr>
              <a:t>. Similarly, all other numeric columns were taken care of.</a:t>
            </a:r>
            <a:endParaRPr lang="en-US" sz="2800">
              <a:solidFill>
                <a:schemeClr val="tx1"/>
              </a:solidFill>
              <a:latin typeface="Times New Roman"/>
              <a:ea typeface="+mn-lt"/>
              <a:cs typeface="Times New Roman"/>
            </a:endParaRPr>
          </a:p>
          <a:p>
            <a:endParaRPr lang="en-US" sz="2800">
              <a:solidFill>
                <a:schemeClr val="tx1"/>
              </a:solidFill>
              <a:latin typeface="Times New Roman"/>
              <a:cs typeface="Times New Roman"/>
            </a:endParaRPr>
          </a:p>
        </p:txBody>
      </p:sp>
    </p:spTree>
    <p:extLst>
      <p:ext uri="{BB962C8B-B14F-4D97-AF65-F5344CB8AC3E}">
        <p14:creationId xmlns:p14="http://schemas.microsoft.com/office/powerpoint/2010/main" val="3694257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AFE09-F1B4-448E-89EE-6F992EC622FF}"/>
              </a:ext>
            </a:extLst>
          </p:cNvPr>
          <p:cNvSpPr>
            <a:spLocks noGrp="1"/>
          </p:cNvSpPr>
          <p:nvPr>
            <p:ph type="title"/>
          </p:nvPr>
        </p:nvSpPr>
        <p:spPr>
          <a:xfrm>
            <a:off x="257433" y="84438"/>
            <a:ext cx="11636357" cy="1356360"/>
          </a:xfrm>
        </p:spPr>
        <p:txBody>
          <a:bodyPr/>
          <a:lstStyle/>
          <a:p>
            <a:r>
              <a:rPr lang="en-US" sz="3200">
                <a:latin typeface="Arial Black"/>
              </a:rPr>
              <a:t>Code Snippet for Numeric Column: Wind_Speed</a:t>
            </a:r>
          </a:p>
        </p:txBody>
      </p:sp>
      <p:pic>
        <p:nvPicPr>
          <p:cNvPr id="5" name="Picture 5" descr="Text&#10;&#10;Description automatically generated">
            <a:extLst>
              <a:ext uri="{FF2B5EF4-FFF2-40B4-BE49-F238E27FC236}">
                <a16:creationId xmlns:a16="http://schemas.microsoft.com/office/drawing/2014/main" id="{BAE8C888-16B2-49A5-BF45-59FBE6C1F2F6}"/>
              </a:ext>
            </a:extLst>
          </p:cNvPr>
          <p:cNvPicPr>
            <a:picLocks noGrp="1" noChangeAspect="1"/>
          </p:cNvPicPr>
          <p:nvPr>
            <p:ph idx="1"/>
          </p:nvPr>
        </p:nvPicPr>
        <p:blipFill>
          <a:blip r:embed="rId2"/>
          <a:stretch>
            <a:fillRect/>
          </a:stretch>
        </p:blipFill>
        <p:spPr>
          <a:xfrm>
            <a:off x="588085" y="1139166"/>
            <a:ext cx="4514931" cy="5387545"/>
          </a:xfrm>
        </p:spPr>
      </p:pic>
      <p:pic>
        <p:nvPicPr>
          <p:cNvPr id="6" name="Picture 6" descr="Graphical user interface, text&#10;&#10;Description automatically generated">
            <a:extLst>
              <a:ext uri="{FF2B5EF4-FFF2-40B4-BE49-F238E27FC236}">
                <a16:creationId xmlns:a16="http://schemas.microsoft.com/office/drawing/2014/main" id="{F861C79F-D719-4E09-A0F4-0DD0613F450A}"/>
              </a:ext>
            </a:extLst>
          </p:cNvPr>
          <p:cNvPicPr>
            <a:picLocks noChangeAspect="1"/>
          </p:cNvPicPr>
          <p:nvPr/>
        </p:nvPicPr>
        <p:blipFill>
          <a:blip r:embed="rId3"/>
          <a:stretch>
            <a:fillRect/>
          </a:stretch>
        </p:blipFill>
        <p:spPr>
          <a:xfrm>
            <a:off x="5657192" y="1143460"/>
            <a:ext cx="6014545" cy="5385630"/>
          </a:xfrm>
          <a:prstGeom prst="rect">
            <a:avLst/>
          </a:prstGeom>
        </p:spPr>
      </p:pic>
    </p:spTree>
    <p:extLst>
      <p:ext uri="{BB962C8B-B14F-4D97-AF65-F5344CB8AC3E}">
        <p14:creationId xmlns:p14="http://schemas.microsoft.com/office/powerpoint/2010/main" val="2318468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E8DBDA3-652C-4F87-B53B-7F73AC8F4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2187232-3845-418F-A17C-C138F01D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55058" cy="6858000"/>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4AFE640-9A90-4673-A4FE-EF1F921EA132}"/>
              </a:ext>
            </a:extLst>
          </p:cNvPr>
          <p:cNvSpPr>
            <a:spLocks noGrp="1"/>
          </p:cNvSpPr>
          <p:nvPr>
            <p:ph type="title"/>
          </p:nvPr>
        </p:nvSpPr>
        <p:spPr>
          <a:xfrm>
            <a:off x="441009" y="873457"/>
            <a:ext cx="3273042" cy="5222543"/>
          </a:xfrm>
        </p:spPr>
        <p:txBody>
          <a:bodyPr>
            <a:normAutofit/>
          </a:bodyPr>
          <a:lstStyle/>
          <a:p>
            <a:r>
              <a:rPr lang="en-US" sz="2800">
                <a:solidFill>
                  <a:srgbClr val="FFFFFF"/>
                </a:solidFill>
                <a:latin typeface="Arial Black"/>
              </a:rPr>
              <a:t>How did we tackle missing values in String columns?</a:t>
            </a:r>
          </a:p>
        </p:txBody>
      </p:sp>
      <p:sp>
        <p:nvSpPr>
          <p:cNvPr id="3" name="Content Placeholder 2">
            <a:extLst>
              <a:ext uri="{FF2B5EF4-FFF2-40B4-BE49-F238E27FC236}">
                <a16:creationId xmlns:a16="http://schemas.microsoft.com/office/drawing/2014/main" id="{ACE89DF3-CE44-4DDA-B02D-5B083990FA9E}"/>
              </a:ext>
            </a:extLst>
          </p:cNvPr>
          <p:cNvSpPr>
            <a:spLocks noGrp="1"/>
          </p:cNvSpPr>
          <p:nvPr>
            <p:ph idx="1"/>
          </p:nvPr>
        </p:nvSpPr>
        <p:spPr>
          <a:xfrm>
            <a:off x="5081374" y="1635457"/>
            <a:ext cx="6428065" cy="5222543"/>
          </a:xfrm>
        </p:spPr>
        <p:txBody>
          <a:bodyPr vert="horz" lIns="91440" tIns="45720" rIns="91440" bIns="45720" rtlCol="0" anchor="ctr">
            <a:normAutofit/>
          </a:bodyPr>
          <a:lstStyle/>
          <a:p>
            <a:pPr marL="45720" indent="0">
              <a:buNone/>
            </a:pPr>
            <a:r>
              <a:rPr lang="en-US" sz="3200" b="1">
                <a:solidFill>
                  <a:schemeClr val="tx1"/>
                </a:solidFill>
                <a:latin typeface="Times New Roman"/>
                <a:ea typeface="+mn-lt"/>
                <a:cs typeface="+mn-lt"/>
              </a:rPr>
              <a:t>To clean string columns, different strategies were employed. Let's peek into those columns.</a:t>
            </a:r>
            <a:endParaRPr lang="en-US" sz="3200">
              <a:solidFill>
                <a:schemeClr val="tx1"/>
              </a:solidFill>
              <a:latin typeface="Times New Roman"/>
              <a:cs typeface="Times New Roman"/>
            </a:endParaRPr>
          </a:p>
          <a:p>
            <a:pPr lvl="1"/>
            <a:endParaRPr lang="en-US" sz="3200" b="1">
              <a:solidFill>
                <a:schemeClr val="tx1"/>
              </a:solidFill>
              <a:latin typeface="Times New Roman"/>
              <a:ea typeface="+mn-lt"/>
              <a:cs typeface="+mn-lt"/>
            </a:endParaRPr>
          </a:p>
          <a:p>
            <a:pPr marL="548640" lvl="2" indent="0">
              <a:buNone/>
            </a:pPr>
            <a:endParaRPr lang="en-US" sz="3200">
              <a:solidFill>
                <a:schemeClr val="tx1"/>
              </a:solidFill>
              <a:latin typeface="Times New Roman"/>
              <a:cs typeface="Times New Roman"/>
            </a:endParaRPr>
          </a:p>
          <a:p>
            <a:pPr lvl="3"/>
            <a:endParaRPr lang="en-US" sz="3200">
              <a:solidFill>
                <a:schemeClr val="tx1"/>
              </a:solidFill>
              <a:latin typeface="Times New Roman"/>
              <a:cs typeface="Times New Roman"/>
            </a:endParaRPr>
          </a:p>
        </p:txBody>
      </p:sp>
    </p:spTree>
    <p:extLst>
      <p:ext uri="{BB962C8B-B14F-4D97-AF65-F5344CB8AC3E}">
        <p14:creationId xmlns:p14="http://schemas.microsoft.com/office/powerpoint/2010/main" val="981835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A556-3055-403F-B8A9-87B2ADCBD08B}"/>
              </a:ext>
            </a:extLst>
          </p:cNvPr>
          <p:cNvSpPr>
            <a:spLocks noGrp="1"/>
          </p:cNvSpPr>
          <p:nvPr>
            <p:ph type="title"/>
          </p:nvPr>
        </p:nvSpPr>
        <p:spPr>
          <a:xfrm>
            <a:off x="278028" y="352168"/>
            <a:ext cx="11656951" cy="1109225"/>
          </a:xfrm>
        </p:spPr>
        <p:txBody>
          <a:bodyPr>
            <a:noAutofit/>
          </a:bodyPr>
          <a:lstStyle/>
          <a:p>
            <a:r>
              <a:rPr lang="en-US" sz="4000">
                <a:latin typeface="Arial Black"/>
              </a:rPr>
              <a:t>Columns: Wind Direction and Weather Condition</a:t>
            </a:r>
          </a:p>
        </p:txBody>
      </p:sp>
      <p:sp>
        <p:nvSpPr>
          <p:cNvPr id="3" name="Content Placeholder 2">
            <a:extLst>
              <a:ext uri="{FF2B5EF4-FFF2-40B4-BE49-F238E27FC236}">
                <a16:creationId xmlns:a16="http://schemas.microsoft.com/office/drawing/2014/main" id="{75F4BA73-F5E7-425A-94C5-6B0A3FB27EBE}"/>
              </a:ext>
            </a:extLst>
          </p:cNvPr>
          <p:cNvSpPr>
            <a:spLocks noGrp="1"/>
          </p:cNvSpPr>
          <p:nvPr>
            <p:ph idx="1"/>
          </p:nvPr>
        </p:nvSpPr>
        <p:spPr>
          <a:xfrm>
            <a:off x="278027" y="1408671"/>
            <a:ext cx="11448357" cy="4872680"/>
          </a:xfrm>
        </p:spPr>
        <p:txBody>
          <a:bodyPr vert="horz" lIns="91440" tIns="45720" rIns="91440" bIns="45720" rtlCol="0" anchor="t">
            <a:noAutofit/>
          </a:bodyPr>
          <a:lstStyle/>
          <a:p>
            <a:pPr lvl="1"/>
            <a:r>
              <a:rPr lang="en-US" sz="2400">
                <a:solidFill>
                  <a:schemeClr val="tx1"/>
                </a:solidFill>
                <a:latin typeface="Times New Roman"/>
                <a:cs typeface="Times New Roman"/>
              </a:rPr>
              <a:t>For columns like Wind Direction and Weather Condition, below steps were taken:</a:t>
            </a:r>
            <a:endParaRPr lang="en-US" sz="2400">
              <a:solidFill>
                <a:schemeClr val="tx1"/>
              </a:solidFill>
              <a:latin typeface="Times New Roman"/>
              <a:ea typeface="+mn-lt"/>
              <a:cs typeface="Times New Roman"/>
            </a:endParaRPr>
          </a:p>
          <a:p>
            <a:pPr lvl="2"/>
            <a:r>
              <a:rPr lang="en-US" sz="2400">
                <a:solidFill>
                  <a:schemeClr val="tx1"/>
                </a:solidFill>
                <a:latin typeface="Times New Roman"/>
                <a:cs typeface="Times New Roman"/>
              </a:rPr>
              <a:t>It was observed some values in these columns are repeatedly written in different ways (case). Like CALM and Calm, North and N, etc. in column Wind Direction.</a:t>
            </a:r>
            <a:endParaRPr lang="en-US" sz="2400">
              <a:solidFill>
                <a:schemeClr val="tx1"/>
              </a:solidFill>
              <a:latin typeface="Times New Roman"/>
              <a:ea typeface="+mn-lt"/>
              <a:cs typeface="Times New Roman"/>
            </a:endParaRPr>
          </a:p>
          <a:p>
            <a:pPr lvl="2"/>
            <a:r>
              <a:rPr lang="en-US" sz="2400">
                <a:solidFill>
                  <a:schemeClr val="tx1"/>
                </a:solidFill>
                <a:latin typeface="Times New Roman"/>
                <a:cs typeface="Times New Roman"/>
              </a:rPr>
              <a:t>To maintain uniformity in data, we used the 'replace' function and replaced Calm with CALM, North with N, etc.</a:t>
            </a:r>
            <a:endParaRPr lang="en-US" sz="2400">
              <a:solidFill>
                <a:schemeClr val="tx1"/>
              </a:solidFill>
              <a:latin typeface="Times New Roman"/>
              <a:ea typeface="+mn-lt"/>
              <a:cs typeface="Times New Roman"/>
            </a:endParaRPr>
          </a:p>
          <a:p>
            <a:pPr lvl="2"/>
            <a:r>
              <a:rPr lang="en-US" sz="2400">
                <a:solidFill>
                  <a:schemeClr val="tx1"/>
                </a:solidFill>
                <a:latin typeface="Times New Roman"/>
                <a:cs typeface="Times New Roman"/>
              </a:rPr>
              <a:t>Further, missing values were calculated and looking at the number of non-null values, we divided the missing number among all the non-null values by using fraction of the count of non-null values, as per below formula:</a:t>
            </a:r>
            <a:endParaRPr lang="en-US" sz="2400">
              <a:solidFill>
                <a:schemeClr val="tx1"/>
              </a:solidFill>
              <a:latin typeface="Times New Roman"/>
              <a:ea typeface="+mn-lt"/>
              <a:cs typeface="Times New Roman"/>
            </a:endParaRPr>
          </a:p>
          <a:p>
            <a:pPr lvl="3"/>
            <a:r>
              <a:rPr lang="en-US" sz="2200">
                <a:solidFill>
                  <a:schemeClr val="tx1"/>
                </a:solidFill>
                <a:latin typeface="Times New Roman"/>
                <a:cs typeface="Times New Roman"/>
              </a:rPr>
              <a:t>data['</a:t>
            </a:r>
            <a:r>
              <a:rPr lang="en-US" sz="2200" err="1">
                <a:solidFill>
                  <a:schemeClr val="tx1"/>
                </a:solidFill>
                <a:latin typeface="Times New Roman"/>
                <a:cs typeface="Times New Roman"/>
              </a:rPr>
              <a:t>Wind_Direction</a:t>
            </a:r>
            <a:r>
              <a:rPr lang="en-US" sz="2200">
                <a:solidFill>
                  <a:schemeClr val="tx1"/>
                </a:solidFill>
                <a:latin typeface="Times New Roman"/>
                <a:cs typeface="Times New Roman"/>
              </a:rPr>
              <a:t>'].</a:t>
            </a:r>
            <a:r>
              <a:rPr lang="en-US" sz="2200" err="1">
                <a:solidFill>
                  <a:schemeClr val="tx1"/>
                </a:solidFill>
                <a:latin typeface="Times New Roman"/>
                <a:cs typeface="Times New Roman"/>
              </a:rPr>
              <a:t>value_counts</a:t>
            </a:r>
            <a:r>
              <a:rPr lang="en-US" sz="2200">
                <a:solidFill>
                  <a:schemeClr val="tx1"/>
                </a:solidFill>
                <a:latin typeface="Times New Roman"/>
                <a:cs typeface="Times New Roman"/>
              </a:rPr>
              <a:t>()/</a:t>
            </a:r>
            <a:r>
              <a:rPr lang="en-US" sz="2200" err="1">
                <a:solidFill>
                  <a:schemeClr val="tx1"/>
                </a:solidFill>
                <a:latin typeface="Times New Roman"/>
                <a:cs typeface="Times New Roman"/>
              </a:rPr>
              <a:t>len</a:t>
            </a:r>
            <a:r>
              <a:rPr lang="en-US" sz="2200">
                <a:solidFill>
                  <a:schemeClr val="tx1"/>
                </a:solidFill>
                <a:latin typeface="Times New Roman"/>
                <a:cs typeface="Times New Roman"/>
              </a:rPr>
              <a:t>(data['</a:t>
            </a:r>
            <a:r>
              <a:rPr lang="en-US" sz="2200" err="1">
                <a:solidFill>
                  <a:schemeClr val="tx1"/>
                </a:solidFill>
                <a:latin typeface="Times New Roman"/>
                <a:cs typeface="Times New Roman"/>
              </a:rPr>
              <a:t>Wind_Direction</a:t>
            </a:r>
            <a:r>
              <a:rPr lang="en-US" sz="2200">
                <a:solidFill>
                  <a:schemeClr val="tx1"/>
                </a:solidFill>
                <a:latin typeface="Times New Roman"/>
                <a:cs typeface="Times New Roman"/>
              </a:rPr>
              <a:t>'])*missing['</a:t>
            </a:r>
            <a:r>
              <a:rPr lang="en-US" sz="2200" err="1">
                <a:solidFill>
                  <a:schemeClr val="tx1"/>
                </a:solidFill>
                <a:latin typeface="Times New Roman"/>
                <a:cs typeface="Times New Roman"/>
              </a:rPr>
              <a:t>Wind_Direction</a:t>
            </a:r>
            <a:r>
              <a:rPr lang="en-US" sz="2200">
                <a:solidFill>
                  <a:schemeClr val="tx1"/>
                </a:solidFill>
                <a:latin typeface="Times New Roman"/>
                <a:cs typeface="Times New Roman"/>
              </a:rPr>
              <a:t>']).round(0)</a:t>
            </a:r>
            <a:endParaRPr lang="en-US" sz="2200">
              <a:solidFill>
                <a:schemeClr val="tx1"/>
              </a:solidFill>
              <a:latin typeface="Times New Roman"/>
              <a:ea typeface="+mn-lt"/>
              <a:cs typeface="Times New Roman"/>
            </a:endParaRPr>
          </a:p>
          <a:p>
            <a:pPr lvl="2"/>
            <a:r>
              <a:rPr lang="en-US" sz="2400">
                <a:solidFill>
                  <a:schemeClr val="tx1"/>
                </a:solidFill>
                <a:latin typeface="Times New Roman"/>
                <a:ea typeface="+mn-lt"/>
                <a:cs typeface="+mn-lt"/>
              </a:rPr>
              <a:t>We kept dividing these null values , till all the null values were replaced by non-null values.</a:t>
            </a:r>
          </a:p>
          <a:p>
            <a:endParaRPr lang="en-US" sz="1800"/>
          </a:p>
        </p:txBody>
      </p:sp>
    </p:spTree>
    <p:extLst>
      <p:ext uri="{BB962C8B-B14F-4D97-AF65-F5344CB8AC3E}">
        <p14:creationId xmlns:p14="http://schemas.microsoft.com/office/powerpoint/2010/main" val="2846319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C49C-FB13-47D5-A825-8534826B3295}"/>
              </a:ext>
            </a:extLst>
          </p:cNvPr>
          <p:cNvSpPr>
            <a:spLocks noGrp="1"/>
          </p:cNvSpPr>
          <p:nvPr>
            <p:ph type="title"/>
          </p:nvPr>
        </p:nvSpPr>
        <p:spPr>
          <a:xfrm>
            <a:off x="329514" y="383060"/>
            <a:ext cx="11399519" cy="614955"/>
          </a:xfrm>
        </p:spPr>
        <p:txBody>
          <a:bodyPr>
            <a:noAutofit/>
          </a:bodyPr>
          <a:lstStyle/>
          <a:p>
            <a:r>
              <a:rPr lang="en-US" sz="2800">
                <a:latin typeface="Arial Black"/>
              </a:rPr>
              <a:t>Code snippet for cleaning of column: Wind Direction</a:t>
            </a:r>
          </a:p>
        </p:txBody>
      </p:sp>
      <p:pic>
        <p:nvPicPr>
          <p:cNvPr id="7" name="Picture 7" descr="Text&#10;&#10;Description automatically generated">
            <a:extLst>
              <a:ext uri="{FF2B5EF4-FFF2-40B4-BE49-F238E27FC236}">
                <a16:creationId xmlns:a16="http://schemas.microsoft.com/office/drawing/2014/main" id="{9D805464-B870-45EB-A56E-42363EF772F4}"/>
              </a:ext>
            </a:extLst>
          </p:cNvPr>
          <p:cNvPicPr>
            <a:picLocks noChangeAspect="1"/>
          </p:cNvPicPr>
          <p:nvPr/>
        </p:nvPicPr>
        <p:blipFill>
          <a:blip r:embed="rId2"/>
          <a:stretch>
            <a:fillRect/>
          </a:stretch>
        </p:blipFill>
        <p:spPr>
          <a:xfrm>
            <a:off x="664780" y="1191282"/>
            <a:ext cx="9916510" cy="4173264"/>
          </a:xfrm>
          <a:prstGeom prst="rect">
            <a:avLst/>
          </a:prstGeom>
        </p:spPr>
      </p:pic>
      <p:pic>
        <p:nvPicPr>
          <p:cNvPr id="8" name="Picture 8">
            <a:extLst>
              <a:ext uri="{FF2B5EF4-FFF2-40B4-BE49-F238E27FC236}">
                <a16:creationId xmlns:a16="http://schemas.microsoft.com/office/drawing/2014/main" id="{9826CBD9-6DA1-41AF-A9C0-DE02DC234F44}"/>
              </a:ext>
            </a:extLst>
          </p:cNvPr>
          <p:cNvPicPr>
            <a:picLocks noChangeAspect="1"/>
          </p:cNvPicPr>
          <p:nvPr/>
        </p:nvPicPr>
        <p:blipFill>
          <a:blip r:embed="rId3"/>
          <a:stretch>
            <a:fillRect/>
          </a:stretch>
        </p:blipFill>
        <p:spPr>
          <a:xfrm>
            <a:off x="664779" y="5358065"/>
            <a:ext cx="9916512" cy="608765"/>
          </a:xfrm>
          <a:prstGeom prst="rect">
            <a:avLst/>
          </a:prstGeom>
        </p:spPr>
      </p:pic>
    </p:spTree>
    <p:extLst>
      <p:ext uri="{BB962C8B-B14F-4D97-AF65-F5344CB8AC3E}">
        <p14:creationId xmlns:p14="http://schemas.microsoft.com/office/powerpoint/2010/main" val="3054448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A7E7-AF19-4446-91DF-4EFCB6AFBA09}"/>
              </a:ext>
            </a:extLst>
          </p:cNvPr>
          <p:cNvSpPr>
            <a:spLocks noGrp="1"/>
          </p:cNvSpPr>
          <p:nvPr>
            <p:ph type="title"/>
          </p:nvPr>
        </p:nvSpPr>
        <p:spPr>
          <a:xfrm>
            <a:off x="275897" y="478221"/>
            <a:ext cx="11504623" cy="988498"/>
          </a:xfrm>
        </p:spPr>
        <p:txBody>
          <a:bodyPr>
            <a:normAutofit fontScale="90000"/>
          </a:bodyPr>
          <a:lstStyle/>
          <a:p>
            <a:br>
              <a:rPr lang="en-US">
                <a:ea typeface="+mj-lt"/>
                <a:cs typeface="+mj-lt"/>
              </a:rPr>
            </a:br>
            <a:r>
              <a:rPr lang="en-US" sz="3100">
                <a:latin typeface="Arial Black"/>
              </a:rPr>
              <a:t>Code snippet for cleaning of column: Weather Condition</a:t>
            </a:r>
          </a:p>
          <a:p>
            <a:endParaRPr lang="en-US"/>
          </a:p>
        </p:txBody>
      </p:sp>
      <p:pic>
        <p:nvPicPr>
          <p:cNvPr id="4" name="Picture 4" descr="Text&#10;&#10;Description automatically generated">
            <a:extLst>
              <a:ext uri="{FF2B5EF4-FFF2-40B4-BE49-F238E27FC236}">
                <a16:creationId xmlns:a16="http://schemas.microsoft.com/office/drawing/2014/main" id="{39CDB8FA-22CF-47D0-BDED-15FBCCB2D986}"/>
              </a:ext>
            </a:extLst>
          </p:cNvPr>
          <p:cNvPicPr>
            <a:picLocks noGrp="1" noChangeAspect="1"/>
          </p:cNvPicPr>
          <p:nvPr>
            <p:ph idx="1"/>
          </p:nvPr>
        </p:nvPicPr>
        <p:blipFill>
          <a:blip r:embed="rId2"/>
          <a:stretch>
            <a:fillRect/>
          </a:stretch>
        </p:blipFill>
        <p:spPr>
          <a:xfrm>
            <a:off x="378398" y="1479331"/>
            <a:ext cx="11283834" cy="4511566"/>
          </a:xfrm>
        </p:spPr>
      </p:pic>
      <p:pic>
        <p:nvPicPr>
          <p:cNvPr id="6" name="Picture 8">
            <a:extLst>
              <a:ext uri="{FF2B5EF4-FFF2-40B4-BE49-F238E27FC236}">
                <a16:creationId xmlns:a16="http://schemas.microsoft.com/office/drawing/2014/main" id="{B73D0F46-6CA5-4F06-8F01-967A3918A670}"/>
              </a:ext>
            </a:extLst>
          </p:cNvPr>
          <p:cNvPicPr>
            <a:picLocks noChangeAspect="1"/>
          </p:cNvPicPr>
          <p:nvPr/>
        </p:nvPicPr>
        <p:blipFill>
          <a:blip r:embed="rId3"/>
          <a:stretch>
            <a:fillRect/>
          </a:stretch>
        </p:blipFill>
        <p:spPr>
          <a:xfrm>
            <a:off x="375745" y="5909858"/>
            <a:ext cx="11295994" cy="700730"/>
          </a:xfrm>
          <a:prstGeom prst="rect">
            <a:avLst/>
          </a:prstGeom>
        </p:spPr>
      </p:pic>
    </p:spTree>
    <p:extLst>
      <p:ext uri="{BB962C8B-B14F-4D97-AF65-F5344CB8AC3E}">
        <p14:creationId xmlns:p14="http://schemas.microsoft.com/office/powerpoint/2010/main" val="2424347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8D682-D73C-4039-8B93-5215663D2579}"/>
              </a:ext>
            </a:extLst>
          </p:cNvPr>
          <p:cNvSpPr>
            <a:spLocks noGrp="1"/>
          </p:cNvSpPr>
          <p:nvPr>
            <p:ph type="title"/>
          </p:nvPr>
        </p:nvSpPr>
        <p:spPr>
          <a:xfrm>
            <a:off x="327527" y="275389"/>
            <a:ext cx="11706992" cy="728225"/>
          </a:xfrm>
        </p:spPr>
        <p:txBody>
          <a:bodyPr/>
          <a:lstStyle/>
          <a:p>
            <a:r>
              <a:rPr lang="en-US" sz="4000">
                <a:latin typeface="Arial Black"/>
              </a:rPr>
              <a:t>Columns: City and Time zone</a:t>
            </a:r>
          </a:p>
        </p:txBody>
      </p:sp>
      <p:sp>
        <p:nvSpPr>
          <p:cNvPr id="3" name="Content Placeholder 2">
            <a:extLst>
              <a:ext uri="{FF2B5EF4-FFF2-40B4-BE49-F238E27FC236}">
                <a16:creationId xmlns:a16="http://schemas.microsoft.com/office/drawing/2014/main" id="{B94B17BC-D873-4EC9-A4FB-DAA95E7ED922}"/>
              </a:ext>
            </a:extLst>
          </p:cNvPr>
          <p:cNvSpPr>
            <a:spLocks noGrp="1"/>
          </p:cNvSpPr>
          <p:nvPr>
            <p:ph idx="1"/>
          </p:nvPr>
        </p:nvSpPr>
        <p:spPr>
          <a:xfrm>
            <a:off x="286337" y="1000754"/>
            <a:ext cx="11571744" cy="5563140"/>
          </a:xfrm>
        </p:spPr>
        <p:txBody>
          <a:bodyPr vert="horz" lIns="91440" tIns="45720" rIns="91440" bIns="45720" rtlCol="0" anchor="t">
            <a:noAutofit/>
          </a:bodyPr>
          <a:lstStyle/>
          <a:p>
            <a:r>
              <a:rPr lang="en-US" sz="1600">
                <a:solidFill>
                  <a:schemeClr val="tx1"/>
                </a:solidFill>
                <a:latin typeface="Times New Roman"/>
                <a:cs typeface="Times New Roman"/>
              </a:rPr>
              <a:t>The null values in the columns like City and Time zone were cleared by using below steps:</a:t>
            </a:r>
          </a:p>
          <a:p>
            <a:pPr lvl="1">
              <a:spcAft>
                <a:spcPts val="0"/>
              </a:spcAft>
            </a:pPr>
            <a:r>
              <a:rPr lang="en-US" sz="1600">
                <a:solidFill>
                  <a:schemeClr val="tx1"/>
                </a:solidFill>
                <a:latin typeface="Times New Roman"/>
                <a:cs typeface="Times New Roman"/>
              </a:rPr>
              <a:t>City:</a:t>
            </a:r>
          </a:p>
          <a:p>
            <a:pPr lvl="2">
              <a:spcAft>
                <a:spcPts val="0"/>
              </a:spcAft>
            </a:pPr>
            <a:r>
              <a:rPr lang="en-US" sz="1600">
                <a:solidFill>
                  <a:schemeClr val="tx1"/>
                </a:solidFill>
                <a:latin typeface="Times New Roman"/>
                <a:ea typeface="+mn-lt"/>
                <a:cs typeface="+mn-lt"/>
              </a:rPr>
              <a:t>We tried to see the correlation between the column 'City' and every other  column which has zero null values</a:t>
            </a:r>
          </a:p>
          <a:p>
            <a:pPr lvl="2">
              <a:spcAft>
                <a:spcPts val="0"/>
              </a:spcAft>
            </a:pPr>
            <a:r>
              <a:rPr lang="en-US" sz="1600">
                <a:solidFill>
                  <a:schemeClr val="tx1"/>
                </a:solidFill>
                <a:latin typeface="Times New Roman"/>
                <a:ea typeface="+mn-lt"/>
                <a:cs typeface="+mn-lt"/>
              </a:rPr>
              <a:t>After multiple hit and trials, we found that column 'County' is a best fit for consideration</a:t>
            </a:r>
          </a:p>
          <a:p>
            <a:pPr lvl="2">
              <a:spcAft>
                <a:spcPts val="0"/>
              </a:spcAft>
            </a:pPr>
            <a:r>
              <a:rPr lang="en-US" sz="1600">
                <a:solidFill>
                  <a:schemeClr val="tx1"/>
                </a:solidFill>
                <a:latin typeface="Times New Roman"/>
                <a:ea typeface="+mn-lt"/>
                <a:cs typeface="+mn-lt"/>
              </a:rPr>
              <a:t>Each County has multiple City in it</a:t>
            </a:r>
          </a:p>
          <a:p>
            <a:pPr lvl="2">
              <a:spcAft>
                <a:spcPts val="0"/>
              </a:spcAft>
            </a:pPr>
            <a:r>
              <a:rPr lang="en-US" sz="1600">
                <a:solidFill>
                  <a:schemeClr val="tx1"/>
                </a:solidFill>
                <a:latin typeface="Times New Roman"/>
                <a:ea typeface="+mn-lt"/>
                <a:cs typeface="+mn-lt"/>
              </a:rPr>
              <a:t>We created a Data Frame which has all the null 'City' and corresponding 'County'</a:t>
            </a:r>
          </a:p>
          <a:p>
            <a:pPr lvl="2">
              <a:spcAft>
                <a:spcPts val="0"/>
              </a:spcAft>
            </a:pPr>
            <a:r>
              <a:rPr lang="en-US" sz="1600">
                <a:solidFill>
                  <a:schemeClr val="tx1"/>
                </a:solidFill>
                <a:latin typeface="Times New Roman"/>
                <a:ea typeface="+mn-lt"/>
                <a:cs typeface="+mn-lt"/>
              </a:rPr>
              <a:t>Since each 'County' has multiple 'City' in it, so, we found the 'City' with maximum number of accidents in each 'County' present in above created Data Frame</a:t>
            </a:r>
          </a:p>
          <a:p>
            <a:pPr lvl="2">
              <a:spcAft>
                <a:spcPts val="0"/>
              </a:spcAft>
            </a:pPr>
            <a:r>
              <a:rPr lang="en-US" sz="1600">
                <a:solidFill>
                  <a:schemeClr val="tx1"/>
                </a:solidFill>
                <a:latin typeface="Times New Roman"/>
                <a:ea typeface="+mn-lt"/>
                <a:cs typeface="+mn-lt"/>
              </a:rPr>
              <a:t>Finally, we replaced the null values in column 'City' with the 'City' </a:t>
            </a:r>
            <a:r>
              <a:rPr lang="en-US" sz="1600">
                <a:solidFill>
                  <a:schemeClr val="tx1"/>
                </a:solidFill>
                <a:latin typeface="Times New Roman"/>
                <a:cs typeface="Times New Roman"/>
              </a:rPr>
              <a:t>with maximum number of accidents in each 'County' present in above created Data Frame</a:t>
            </a:r>
            <a:endParaRPr lang="en-US" sz="1600">
              <a:solidFill>
                <a:schemeClr val="tx1"/>
              </a:solidFill>
              <a:latin typeface="Times New Roman"/>
              <a:ea typeface="+mn-lt"/>
              <a:cs typeface="Times New Roman"/>
            </a:endParaRPr>
          </a:p>
          <a:p>
            <a:pPr lvl="2">
              <a:spcAft>
                <a:spcPts val="0"/>
              </a:spcAft>
            </a:pPr>
            <a:endParaRPr lang="en-US" sz="1600">
              <a:solidFill>
                <a:schemeClr val="tx1"/>
              </a:solidFill>
              <a:latin typeface="Times New Roman"/>
              <a:ea typeface="+mn-lt"/>
              <a:cs typeface="+mn-lt"/>
            </a:endParaRPr>
          </a:p>
          <a:p>
            <a:pPr lvl="1">
              <a:spcAft>
                <a:spcPts val="0"/>
              </a:spcAft>
            </a:pPr>
            <a:r>
              <a:rPr lang="en-US" sz="1600">
                <a:solidFill>
                  <a:schemeClr val="tx1"/>
                </a:solidFill>
                <a:latin typeface="Times New Roman"/>
                <a:cs typeface="Times New Roman"/>
              </a:rPr>
              <a:t>Time zone:</a:t>
            </a:r>
          </a:p>
          <a:p>
            <a:pPr lvl="2">
              <a:spcAft>
                <a:spcPts val="0"/>
              </a:spcAft>
            </a:pPr>
            <a:r>
              <a:rPr lang="en-US" sz="1600">
                <a:solidFill>
                  <a:schemeClr val="tx1"/>
                </a:solidFill>
                <a:latin typeface="Times New Roman"/>
                <a:cs typeface="Times New Roman"/>
              </a:rPr>
              <a:t>We tried to see the correlation between the column '</a:t>
            </a:r>
            <a:r>
              <a:rPr lang="en-US" sz="1600" err="1">
                <a:solidFill>
                  <a:schemeClr val="tx1"/>
                </a:solidFill>
                <a:latin typeface="Times New Roman"/>
                <a:cs typeface="Times New Roman"/>
              </a:rPr>
              <a:t>Timezone</a:t>
            </a:r>
            <a:r>
              <a:rPr lang="en-US" sz="1600">
                <a:solidFill>
                  <a:schemeClr val="tx1"/>
                </a:solidFill>
                <a:latin typeface="Times New Roman"/>
                <a:cs typeface="Times New Roman"/>
              </a:rPr>
              <a:t>' and every other  column which has zero null values</a:t>
            </a:r>
            <a:endParaRPr lang="en-US" sz="1600">
              <a:solidFill>
                <a:schemeClr val="tx1"/>
              </a:solidFill>
              <a:latin typeface="Times New Roman"/>
              <a:ea typeface="+mn-lt"/>
              <a:cs typeface="Times New Roman"/>
            </a:endParaRPr>
          </a:p>
          <a:p>
            <a:pPr lvl="2">
              <a:spcAft>
                <a:spcPts val="0"/>
              </a:spcAft>
            </a:pPr>
            <a:r>
              <a:rPr lang="en-US" sz="1600">
                <a:solidFill>
                  <a:schemeClr val="tx1"/>
                </a:solidFill>
                <a:latin typeface="Times New Roman"/>
                <a:cs typeface="Times New Roman"/>
              </a:rPr>
              <a:t>After multiple hit and trials, we found that column 'County' and 'City' were the best fit for consideration</a:t>
            </a:r>
            <a:endParaRPr lang="en-US" sz="1600">
              <a:solidFill>
                <a:schemeClr val="tx1"/>
              </a:solidFill>
              <a:latin typeface="Times New Roman"/>
              <a:ea typeface="+mn-lt"/>
              <a:cs typeface="Times New Roman"/>
            </a:endParaRPr>
          </a:p>
          <a:p>
            <a:pPr lvl="2">
              <a:spcAft>
                <a:spcPts val="0"/>
              </a:spcAft>
            </a:pPr>
            <a:r>
              <a:rPr lang="en-US" sz="1600">
                <a:solidFill>
                  <a:schemeClr val="tx1"/>
                </a:solidFill>
                <a:latin typeface="Times New Roman"/>
                <a:ea typeface="+mn-lt"/>
                <a:cs typeface="+mn-lt"/>
              </a:rPr>
              <a:t>Few County has multiple Time zones in it. Similarly, few City has multiple Time zone in it</a:t>
            </a:r>
          </a:p>
          <a:p>
            <a:pPr lvl="2">
              <a:spcAft>
                <a:spcPts val="0"/>
              </a:spcAft>
            </a:pPr>
            <a:r>
              <a:rPr lang="en-US" sz="1600">
                <a:solidFill>
                  <a:schemeClr val="tx1"/>
                </a:solidFill>
                <a:latin typeface="Times New Roman"/>
                <a:cs typeface="Times New Roman"/>
              </a:rPr>
              <a:t>Upon checking, it was found that there are some Cities in the data set which has no Time zone associated with them</a:t>
            </a:r>
          </a:p>
          <a:p>
            <a:pPr lvl="2">
              <a:spcAft>
                <a:spcPts val="0"/>
              </a:spcAft>
            </a:pPr>
            <a:r>
              <a:rPr lang="en-US" sz="1600">
                <a:solidFill>
                  <a:schemeClr val="tx1"/>
                </a:solidFill>
                <a:latin typeface="Times New Roman"/>
                <a:cs typeface="Times New Roman"/>
              </a:rPr>
              <a:t>But this was not the case with County. Every County has at least one associated Time zone in it</a:t>
            </a:r>
          </a:p>
          <a:p>
            <a:pPr lvl="2">
              <a:spcAft>
                <a:spcPts val="0"/>
              </a:spcAft>
            </a:pPr>
            <a:r>
              <a:rPr lang="en-US" sz="1600">
                <a:solidFill>
                  <a:schemeClr val="tx1"/>
                </a:solidFill>
                <a:latin typeface="Times New Roman"/>
                <a:cs typeface="Times New Roman"/>
              </a:rPr>
              <a:t>We created a Data Frame which has all the null '</a:t>
            </a:r>
            <a:r>
              <a:rPr lang="en-US" sz="1600" err="1">
                <a:solidFill>
                  <a:schemeClr val="tx1"/>
                </a:solidFill>
                <a:latin typeface="Times New Roman"/>
                <a:cs typeface="Times New Roman"/>
              </a:rPr>
              <a:t>Timezone</a:t>
            </a:r>
            <a:r>
              <a:rPr lang="en-US" sz="1600">
                <a:solidFill>
                  <a:schemeClr val="tx1"/>
                </a:solidFill>
                <a:latin typeface="Times New Roman"/>
                <a:cs typeface="Times New Roman"/>
              </a:rPr>
              <a:t>' and corresponding 'County'</a:t>
            </a:r>
            <a:endParaRPr lang="en-US" sz="1600">
              <a:solidFill>
                <a:schemeClr val="tx1"/>
              </a:solidFill>
              <a:latin typeface="Times New Roman"/>
              <a:ea typeface="+mn-lt"/>
              <a:cs typeface="Times New Roman"/>
            </a:endParaRPr>
          </a:p>
          <a:p>
            <a:pPr lvl="2">
              <a:spcAft>
                <a:spcPts val="0"/>
              </a:spcAft>
            </a:pPr>
            <a:r>
              <a:rPr lang="en-US" sz="1600">
                <a:solidFill>
                  <a:schemeClr val="tx1"/>
                </a:solidFill>
                <a:latin typeface="Times New Roman"/>
                <a:cs typeface="Times New Roman"/>
              </a:rPr>
              <a:t>Since multiple 'County' has multiple '</a:t>
            </a:r>
            <a:r>
              <a:rPr lang="en-US" sz="1600" err="1">
                <a:solidFill>
                  <a:schemeClr val="tx1"/>
                </a:solidFill>
                <a:latin typeface="Times New Roman"/>
                <a:cs typeface="Times New Roman"/>
              </a:rPr>
              <a:t>Timezone</a:t>
            </a:r>
            <a:r>
              <a:rPr lang="en-US" sz="1600">
                <a:solidFill>
                  <a:schemeClr val="tx1"/>
                </a:solidFill>
                <a:latin typeface="Times New Roman"/>
                <a:cs typeface="Times New Roman"/>
              </a:rPr>
              <a:t>' in it, so, we found the '</a:t>
            </a:r>
            <a:r>
              <a:rPr lang="en-US" sz="1600" err="1">
                <a:solidFill>
                  <a:schemeClr val="tx1"/>
                </a:solidFill>
                <a:latin typeface="Times New Roman"/>
                <a:cs typeface="Times New Roman"/>
              </a:rPr>
              <a:t>Timezone</a:t>
            </a:r>
            <a:r>
              <a:rPr lang="en-US" sz="1600">
                <a:solidFill>
                  <a:schemeClr val="tx1"/>
                </a:solidFill>
                <a:latin typeface="Times New Roman"/>
                <a:cs typeface="Times New Roman"/>
              </a:rPr>
              <a:t>' with maximum number of accidents in each 'County' present in above created Data Frame</a:t>
            </a:r>
            <a:endParaRPr lang="en-US" sz="1600">
              <a:solidFill>
                <a:schemeClr val="tx1"/>
              </a:solidFill>
              <a:latin typeface="Times New Roman"/>
              <a:ea typeface="+mn-lt"/>
              <a:cs typeface="Times New Roman"/>
            </a:endParaRPr>
          </a:p>
          <a:p>
            <a:pPr lvl="2">
              <a:spcAft>
                <a:spcPts val="0"/>
              </a:spcAft>
            </a:pPr>
            <a:r>
              <a:rPr lang="en-US" sz="1600">
                <a:solidFill>
                  <a:schemeClr val="tx1"/>
                </a:solidFill>
                <a:latin typeface="Times New Roman"/>
                <a:cs typeface="Times New Roman"/>
              </a:rPr>
              <a:t>Finally, we replaced the null values in column '</a:t>
            </a:r>
            <a:r>
              <a:rPr lang="en-US" sz="1600" err="1">
                <a:solidFill>
                  <a:schemeClr val="tx1"/>
                </a:solidFill>
                <a:latin typeface="Times New Roman"/>
                <a:cs typeface="Times New Roman"/>
              </a:rPr>
              <a:t>Timezone</a:t>
            </a:r>
            <a:r>
              <a:rPr lang="en-US" sz="1600">
                <a:solidFill>
                  <a:schemeClr val="tx1"/>
                </a:solidFill>
                <a:latin typeface="Times New Roman"/>
                <a:cs typeface="Times New Roman"/>
              </a:rPr>
              <a:t>' with the '</a:t>
            </a:r>
            <a:r>
              <a:rPr lang="en-US" sz="1600" err="1">
                <a:solidFill>
                  <a:schemeClr val="tx1"/>
                </a:solidFill>
                <a:latin typeface="Times New Roman"/>
                <a:cs typeface="Times New Roman"/>
              </a:rPr>
              <a:t>Timezone</a:t>
            </a:r>
            <a:r>
              <a:rPr lang="en-US" sz="1600">
                <a:solidFill>
                  <a:schemeClr val="tx1"/>
                </a:solidFill>
                <a:latin typeface="Times New Roman"/>
                <a:cs typeface="Times New Roman"/>
              </a:rPr>
              <a:t>' </a:t>
            </a:r>
            <a:r>
              <a:rPr lang="en-US" sz="1600">
                <a:solidFill>
                  <a:schemeClr val="tx1"/>
                </a:solidFill>
                <a:latin typeface="Times New Roman"/>
                <a:ea typeface="+mn-lt"/>
                <a:cs typeface="+mn-lt"/>
              </a:rPr>
              <a:t>with maximum number of accidents in each 'County' present in above created Data Frame</a:t>
            </a:r>
          </a:p>
          <a:p>
            <a:pPr lvl="2">
              <a:spcAft>
                <a:spcPts val="0"/>
              </a:spcAft>
            </a:pPr>
            <a:endParaRPr lang="en-US" sz="1600">
              <a:latin typeface="Times New Roman"/>
              <a:cs typeface="Times New Roman"/>
            </a:endParaRPr>
          </a:p>
          <a:p>
            <a:pPr lvl="2">
              <a:spcAft>
                <a:spcPts val="0"/>
              </a:spcAft>
            </a:pPr>
            <a:endParaRPr lang="en-US" sz="1600">
              <a:latin typeface="Times New Roman"/>
              <a:cs typeface="Times New Roman"/>
            </a:endParaRPr>
          </a:p>
          <a:p>
            <a:pPr>
              <a:spcAft>
                <a:spcPts val="0"/>
              </a:spcAft>
            </a:pPr>
            <a:endParaRPr lang="en-US" sz="1600">
              <a:latin typeface="Times New Roman"/>
              <a:cs typeface="Times New Roman"/>
            </a:endParaRPr>
          </a:p>
          <a:p>
            <a:pPr marL="274320" lvl="1" indent="0">
              <a:spcAft>
                <a:spcPts val="0"/>
              </a:spcAft>
              <a:buNone/>
            </a:pPr>
            <a:endParaRPr lang="en-US" sz="1600">
              <a:latin typeface="Times New Roman"/>
              <a:cs typeface="Times New Roman"/>
            </a:endParaRPr>
          </a:p>
          <a:p>
            <a:pPr lvl="1">
              <a:spcAft>
                <a:spcPts val="0"/>
              </a:spcAft>
            </a:pPr>
            <a:endParaRPr lang="en-US" sz="1600">
              <a:latin typeface="Times New Roman"/>
              <a:cs typeface="Times New Roman"/>
            </a:endParaRPr>
          </a:p>
        </p:txBody>
      </p:sp>
    </p:spTree>
    <p:extLst>
      <p:ext uri="{BB962C8B-B14F-4D97-AF65-F5344CB8AC3E}">
        <p14:creationId xmlns:p14="http://schemas.microsoft.com/office/powerpoint/2010/main" val="2108545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32142-C798-4177-B885-CCF9E3B13075}"/>
              </a:ext>
            </a:extLst>
          </p:cNvPr>
          <p:cNvSpPr>
            <a:spLocks noGrp="1"/>
          </p:cNvSpPr>
          <p:nvPr>
            <p:ph type="title"/>
          </p:nvPr>
        </p:nvSpPr>
        <p:spPr>
          <a:xfrm>
            <a:off x="247317" y="368968"/>
            <a:ext cx="11720361" cy="1356360"/>
          </a:xfrm>
        </p:spPr>
        <p:txBody>
          <a:bodyPr>
            <a:normAutofit/>
          </a:bodyPr>
          <a:lstStyle/>
          <a:p>
            <a:r>
              <a:rPr lang="en-US" sz="3200">
                <a:latin typeface="Arial Black"/>
              </a:rPr>
              <a:t>Code snippet for cleaning of column: City</a:t>
            </a:r>
          </a:p>
        </p:txBody>
      </p:sp>
      <p:pic>
        <p:nvPicPr>
          <p:cNvPr id="4" name="Picture 4" descr="Text&#10;&#10;Description automatically generated">
            <a:extLst>
              <a:ext uri="{FF2B5EF4-FFF2-40B4-BE49-F238E27FC236}">
                <a16:creationId xmlns:a16="http://schemas.microsoft.com/office/drawing/2014/main" id="{39CCE865-C7EE-4555-BC76-6B9AD3EF6944}"/>
              </a:ext>
            </a:extLst>
          </p:cNvPr>
          <p:cNvPicPr>
            <a:picLocks noGrp="1" noChangeAspect="1"/>
          </p:cNvPicPr>
          <p:nvPr>
            <p:ph idx="1"/>
          </p:nvPr>
        </p:nvPicPr>
        <p:blipFill>
          <a:blip r:embed="rId2"/>
          <a:stretch>
            <a:fillRect/>
          </a:stretch>
        </p:blipFill>
        <p:spPr>
          <a:xfrm>
            <a:off x="343702" y="1482558"/>
            <a:ext cx="11471468" cy="4920915"/>
          </a:xfrm>
        </p:spPr>
      </p:pic>
    </p:spTree>
    <p:extLst>
      <p:ext uri="{BB962C8B-B14F-4D97-AF65-F5344CB8AC3E}">
        <p14:creationId xmlns:p14="http://schemas.microsoft.com/office/powerpoint/2010/main" val="1539081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B54C89A-2D0B-4062-BF97-CA51B69D7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079"/>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4091C99A-98BE-457D-87BD-7B9B6EDDC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34761"/>
            <a:ext cx="11724640" cy="637793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3">
            <a:extLst>
              <a:ext uri="{FF2B5EF4-FFF2-40B4-BE49-F238E27FC236}">
                <a16:creationId xmlns:a16="http://schemas.microsoft.com/office/drawing/2014/main" id="{960A769C-8991-4FDE-89A0-A218E5BF67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9642" y="0"/>
            <a:ext cx="462235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6A078-F12F-420F-BA75-E937A48EF170}"/>
              </a:ext>
            </a:extLst>
          </p:cNvPr>
          <p:cNvSpPr>
            <a:spLocks noGrp="1"/>
          </p:cNvSpPr>
          <p:nvPr>
            <p:ph type="title"/>
          </p:nvPr>
        </p:nvSpPr>
        <p:spPr>
          <a:xfrm>
            <a:off x="7989455" y="609599"/>
            <a:ext cx="3574471" cy="5403273"/>
          </a:xfrm>
        </p:spPr>
        <p:txBody>
          <a:bodyPr>
            <a:normAutofit/>
          </a:bodyPr>
          <a:lstStyle/>
          <a:p>
            <a:r>
              <a:rPr lang="en-US" sz="5400" u="sng">
                <a:solidFill>
                  <a:srgbClr val="FFFFFF"/>
                </a:solidFill>
                <a:latin typeface="Arial Black"/>
              </a:rPr>
              <a:t>AGENDA</a:t>
            </a:r>
          </a:p>
        </p:txBody>
      </p:sp>
      <p:sp>
        <p:nvSpPr>
          <p:cNvPr id="21" name="Rectangle 15">
            <a:extLst>
              <a:ext uri="{FF2B5EF4-FFF2-40B4-BE49-F238E27FC236}">
                <a16:creationId xmlns:a16="http://schemas.microsoft.com/office/drawing/2014/main" id="{855CA58E-F8D8-4DF3-B813-C2585E0AB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D52C4B9A-2D12-4D43-B9BA-9BABA3FC56B8}"/>
              </a:ext>
            </a:extLst>
          </p:cNvPr>
          <p:cNvGraphicFramePr>
            <a:graphicFrameLocks noGrp="1"/>
          </p:cNvGraphicFramePr>
          <p:nvPr>
            <p:ph idx="1"/>
            <p:extLst>
              <p:ext uri="{D42A27DB-BD31-4B8C-83A1-F6EECF244321}">
                <p14:modId xmlns:p14="http://schemas.microsoft.com/office/powerpoint/2010/main" val="112924482"/>
              </p:ext>
            </p:extLst>
          </p:nvPr>
        </p:nvGraphicFramePr>
        <p:xfrm>
          <a:off x="862013" y="881063"/>
          <a:ext cx="6054725" cy="5132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92" name="Graphic 292" descr="Statistics with solid fill">
            <a:extLst>
              <a:ext uri="{FF2B5EF4-FFF2-40B4-BE49-F238E27FC236}">
                <a16:creationId xmlns:a16="http://schemas.microsoft.com/office/drawing/2014/main" id="{FBF5C373-EE0A-47B0-9CA1-C9398D1FD9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75285" y="3633739"/>
            <a:ext cx="914400" cy="914400"/>
          </a:xfrm>
          <a:prstGeom prst="rect">
            <a:avLst/>
          </a:prstGeom>
        </p:spPr>
      </p:pic>
    </p:spTree>
    <p:extLst>
      <p:ext uri="{BB962C8B-B14F-4D97-AF65-F5344CB8AC3E}">
        <p14:creationId xmlns:p14="http://schemas.microsoft.com/office/powerpoint/2010/main" val="142142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2ED1F-FD79-4464-9D10-4DDB61441CB9}"/>
              </a:ext>
            </a:extLst>
          </p:cNvPr>
          <p:cNvSpPr>
            <a:spLocks noGrp="1"/>
          </p:cNvSpPr>
          <p:nvPr>
            <p:ph type="title"/>
          </p:nvPr>
        </p:nvSpPr>
        <p:spPr>
          <a:xfrm>
            <a:off x="175055" y="547816"/>
            <a:ext cx="11862897" cy="728226"/>
          </a:xfrm>
        </p:spPr>
        <p:txBody>
          <a:bodyPr>
            <a:normAutofit/>
          </a:bodyPr>
          <a:lstStyle/>
          <a:p>
            <a:r>
              <a:rPr lang="en-US" sz="3200">
                <a:latin typeface="Arial Black"/>
                <a:ea typeface="+mj-lt"/>
                <a:cs typeface="+mj-lt"/>
              </a:rPr>
              <a:t>Code snippet for cleaning of column: </a:t>
            </a:r>
            <a:r>
              <a:rPr lang="en-US" sz="3200" err="1">
                <a:latin typeface="Arial Black"/>
                <a:ea typeface="+mj-lt"/>
                <a:cs typeface="+mj-lt"/>
              </a:rPr>
              <a:t>Timezone</a:t>
            </a:r>
            <a:endParaRPr lang="en-US" sz="3200">
              <a:latin typeface="Arial Black"/>
              <a:ea typeface="+mj-lt"/>
              <a:cs typeface="+mj-lt"/>
            </a:endParaRPr>
          </a:p>
          <a:p>
            <a:endParaRPr lang="en-US"/>
          </a:p>
        </p:txBody>
      </p:sp>
      <p:pic>
        <p:nvPicPr>
          <p:cNvPr id="4" name="Picture 4" descr="Text&#10;&#10;Description automatically generated">
            <a:extLst>
              <a:ext uri="{FF2B5EF4-FFF2-40B4-BE49-F238E27FC236}">
                <a16:creationId xmlns:a16="http://schemas.microsoft.com/office/drawing/2014/main" id="{3EC25320-8C91-4CDE-A486-C2BEF7579A13}"/>
              </a:ext>
            </a:extLst>
          </p:cNvPr>
          <p:cNvPicPr>
            <a:picLocks noGrp="1" noChangeAspect="1"/>
          </p:cNvPicPr>
          <p:nvPr>
            <p:ph idx="1"/>
          </p:nvPr>
        </p:nvPicPr>
        <p:blipFill>
          <a:blip r:embed="rId2"/>
          <a:stretch>
            <a:fillRect/>
          </a:stretch>
        </p:blipFill>
        <p:spPr>
          <a:xfrm>
            <a:off x="478647" y="1002819"/>
            <a:ext cx="11309521" cy="5304802"/>
          </a:xfrm>
        </p:spPr>
      </p:pic>
    </p:spTree>
    <p:extLst>
      <p:ext uri="{BB962C8B-B14F-4D97-AF65-F5344CB8AC3E}">
        <p14:creationId xmlns:p14="http://schemas.microsoft.com/office/powerpoint/2010/main" val="885334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E8DBDA3-652C-4F87-B53B-7F73AC8F4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2187232-3845-418F-A17C-C138F01D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55058" cy="6858000"/>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99496F8-0CE3-4D74-82AE-36A3D83E95B1}"/>
              </a:ext>
            </a:extLst>
          </p:cNvPr>
          <p:cNvSpPr>
            <a:spLocks noGrp="1"/>
          </p:cNvSpPr>
          <p:nvPr>
            <p:ph type="title"/>
          </p:nvPr>
        </p:nvSpPr>
        <p:spPr>
          <a:xfrm>
            <a:off x="441009" y="873457"/>
            <a:ext cx="3273042" cy="5222543"/>
          </a:xfrm>
        </p:spPr>
        <p:txBody>
          <a:bodyPr>
            <a:normAutofit/>
          </a:bodyPr>
          <a:lstStyle/>
          <a:p>
            <a:r>
              <a:rPr lang="en-US" sz="3600">
                <a:solidFill>
                  <a:srgbClr val="FFFFFF"/>
                </a:solidFill>
                <a:latin typeface="Arial Black"/>
              </a:rPr>
              <a:t>How did we tackle Boolean Columns?</a:t>
            </a:r>
          </a:p>
        </p:txBody>
      </p:sp>
      <p:sp>
        <p:nvSpPr>
          <p:cNvPr id="3" name="Content Placeholder 2">
            <a:extLst>
              <a:ext uri="{FF2B5EF4-FFF2-40B4-BE49-F238E27FC236}">
                <a16:creationId xmlns:a16="http://schemas.microsoft.com/office/drawing/2014/main" id="{0D2B3CC5-3350-4B0C-B29C-91B78A80935A}"/>
              </a:ext>
            </a:extLst>
          </p:cNvPr>
          <p:cNvSpPr>
            <a:spLocks noGrp="1"/>
          </p:cNvSpPr>
          <p:nvPr>
            <p:ph idx="1"/>
          </p:nvPr>
        </p:nvSpPr>
        <p:spPr>
          <a:xfrm>
            <a:off x="4272495" y="190286"/>
            <a:ext cx="7754996" cy="6496920"/>
          </a:xfrm>
        </p:spPr>
        <p:txBody>
          <a:bodyPr anchor="ctr">
            <a:normAutofit/>
          </a:bodyPr>
          <a:lstStyle/>
          <a:p>
            <a:r>
              <a:rPr lang="en-US" sz="2800">
                <a:solidFill>
                  <a:schemeClr val="tx1"/>
                </a:solidFill>
                <a:latin typeface="Times New Roman"/>
                <a:cs typeface="Times New Roman"/>
              </a:rPr>
              <a:t>There were multiple columns which were holding Boolean values: True and False. These columns were: Railway, Bump, Amenity, Crossing, </a:t>
            </a:r>
            <a:r>
              <a:rPr lang="en-US" sz="2800" err="1">
                <a:solidFill>
                  <a:schemeClr val="tx1"/>
                </a:solidFill>
                <a:latin typeface="Times New Roman"/>
                <a:cs typeface="Times New Roman"/>
              </a:rPr>
              <a:t>Give_Way</a:t>
            </a:r>
            <a:r>
              <a:rPr lang="en-US" sz="2800">
                <a:solidFill>
                  <a:schemeClr val="tx1"/>
                </a:solidFill>
                <a:latin typeface="Times New Roman"/>
                <a:cs typeface="Times New Roman"/>
              </a:rPr>
              <a:t>, Junction, </a:t>
            </a:r>
            <a:r>
              <a:rPr lang="en-US" sz="2800" err="1">
                <a:solidFill>
                  <a:schemeClr val="tx1"/>
                </a:solidFill>
                <a:latin typeface="Times New Roman"/>
                <a:cs typeface="Times New Roman"/>
              </a:rPr>
              <a:t>No_Exit</a:t>
            </a:r>
            <a:r>
              <a:rPr lang="en-US" sz="2800">
                <a:solidFill>
                  <a:schemeClr val="tx1"/>
                </a:solidFill>
                <a:latin typeface="Times New Roman"/>
                <a:cs typeface="Times New Roman"/>
              </a:rPr>
              <a:t>, Roundabout, Station, Stop, Traffic_Calming, </a:t>
            </a:r>
            <a:r>
              <a:rPr lang="en-US" sz="2800" err="1">
                <a:solidFill>
                  <a:schemeClr val="tx1"/>
                </a:solidFill>
                <a:latin typeface="Times New Roman"/>
                <a:cs typeface="Times New Roman"/>
              </a:rPr>
              <a:t>Traffic_Signal</a:t>
            </a:r>
            <a:r>
              <a:rPr lang="en-US" sz="2800">
                <a:solidFill>
                  <a:schemeClr val="tx1"/>
                </a:solidFill>
                <a:latin typeface="Times New Roman"/>
                <a:cs typeface="Times New Roman"/>
              </a:rPr>
              <a:t>, </a:t>
            </a:r>
            <a:r>
              <a:rPr lang="en-US" sz="2800" err="1">
                <a:solidFill>
                  <a:schemeClr val="tx1"/>
                </a:solidFill>
                <a:latin typeface="Times New Roman"/>
                <a:cs typeface="Times New Roman"/>
              </a:rPr>
              <a:t>Turning_Loop</a:t>
            </a:r>
            <a:endParaRPr lang="en-US" sz="2800">
              <a:solidFill>
                <a:schemeClr val="tx1"/>
              </a:solidFill>
              <a:latin typeface="Times New Roman"/>
              <a:cs typeface="Times New Roman"/>
            </a:endParaRPr>
          </a:p>
          <a:p>
            <a:r>
              <a:rPr lang="en-US" sz="2800">
                <a:solidFill>
                  <a:schemeClr val="tx1"/>
                </a:solidFill>
                <a:latin typeface="Times New Roman"/>
                <a:cs typeface="Times New Roman"/>
              </a:rPr>
              <a:t>After analyzing data, it was found that if one column is True, the other columns were False</a:t>
            </a:r>
          </a:p>
          <a:p>
            <a:r>
              <a:rPr lang="en-US" sz="2800">
                <a:solidFill>
                  <a:schemeClr val="tx1"/>
                </a:solidFill>
                <a:latin typeface="Times New Roman"/>
                <a:cs typeface="Times New Roman"/>
              </a:rPr>
              <a:t>So, we created one column 'Location' which will hold the above Boolean column name which is True. Like it will hold Railway if of all the columns Railway has True value for that row</a:t>
            </a:r>
          </a:p>
          <a:p>
            <a:endParaRPr lang="en-US" sz="2800">
              <a:solidFill>
                <a:schemeClr val="tx1"/>
              </a:solidFill>
              <a:latin typeface="Times New Roman"/>
              <a:cs typeface="Times New Roman"/>
            </a:endParaRPr>
          </a:p>
        </p:txBody>
      </p:sp>
    </p:spTree>
    <p:extLst>
      <p:ext uri="{BB962C8B-B14F-4D97-AF65-F5344CB8AC3E}">
        <p14:creationId xmlns:p14="http://schemas.microsoft.com/office/powerpoint/2010/main" val="3448606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07DE-E96C-49CF-B1E2-D8190AC6008C}"/>
              </a:ext>
            </a:extLst>
          </p:cNvPr>
          <p:cNvSpPr>
            <a:spLocks noGrp="1"/>
          </p:cNvSpPr>
          <p:nvPr>
            <p:ph type="title"/>
          </p:nvPr>
        </p:nvSpPr>
        <p:spPr>
          <a:xfrm>
            <a:off x="275897" y="84083"/>
            <a:ext cx="10729486" cy="1106740"/>
          </a:xfrm>
        </p:spPr>
        <p:txBody>
          <a:bodyPr>
            <a:normAutofit fontScale="90000"/>
          </a:bodyPr>
          <a:lstStyle/>
          <a:p>
            <a:r>
              <a:rPr lang="en-US">
                <a:latin typeface="Arial Black"/>
              </a:rPr>
              <a:t>Code Snippet for Boolean Columns:</a:t>
            </a:r>
          </a:p>
        </p:txBody>
      </p:sp>
      <p:pic>
        <p:nvPicPr>
          <p:cNvPr id="4" name="Picture 4" descr="Chart, treemap chart&#10;&#10;Description automatically generated">
            <a:extLst>
              <a:ext uri="{FF2B5EF4-FFF2-40B4-BE49-F238E27FC236}">
                <a16:creationId xmlns:a16="http://schemas.microsoft.com/office/drawing/2014/main" id="{E44C96D1-343C-4795-BC93-7B3A7C38060B}"/>
              </a:ext>
            </a:extLst>
          </p:cNvPr>
          <p:cNvPicPr>
            <a:picLocks noGrp="1" noChangeAspect="1"/>
          </p:cNvPicPr>
          <p:nvPr>
            <p:ph idx="1"/>
          </p:nvPr>
        </p:nvPicPr>
        <p:blipFill>
          <a:blip r:embed="rId2"/>
          <a:stretch>
            <a:fillRect/>
          </a:stretch>
        </p:blipFill>
        <p:spPr>
          <a:xfrm>
            <a:off x="381002" y="1203602"/>
            <a:ext cx="11423146" cy="3867472"/>
          </a:xfrm>
        </p:spPr>
      </p:pic>
      <p:pic>
        <p:nvPicPr>
          <p:cNvPr id="5" name="Picture 5" descr="A picture containing rectangle&#10;&#10;Description automatically generated">
            <a:extLst>
              <a:ext uri="{FF2B5EF4-FFF2-40B4-BE49-F238E27FC236}">
                <a16:creationId xmlns:a16="http://schemas.microsoft.com/office/drawing/2014/main" id="{61CC0758-CCD1-4AE3-90F5-905E0DE0EE5B}"/>
              </a:ext>
            </a:extLst>
          </p:cNvPr>
          <p:cNvPicPr>
            <a:picLocks noChangeAspect="1"/>
          </p:cNvPicPr>
          <p:nvPr/>
        </p:nvPicPr>
        <p:blipFill>
          <a:blip r:embed="rId3"/>
          <a:stretch>
            <a:fillRect/>
          </a:stretch>
        </p:blipFill>
        <p:spPr>
          <a:xfrm>
            <a:off x="375745" y="5071621"/>
            <a:ext cx="11427372" cy="984586"/>
          </a:xfrm>
          <a:prstGeom prst="rect">
            <a:avLst/>
          </a:prstGeom>
        </p:spPr>
      </p:pic>
    </p:spTree>
    <p:extLst>
      <p:ext uri="{BB962C8B-B14F-4D97-AF65-F5344CB8AC3E}">
        <p14:creationId xmlns:p14="http://schemas.microsoft.com/office/powerpoint/2010/main" val="3733971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E8DBDA3-652C-4F87-B53B-7F73AC8F4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42187232-3845-418F-A17C-C138F01D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55058" cy="6858000"/>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4587A68-E373-4C19-B809-974918EDA9C0}"/>
              </a:ext>
            </a:extLst>
          </p:cNvPr>
          <p:cNvSpPr>
            <a:spLocks noGrp="1"/>
          </p:cNvSpPr>
          <p:nvPr>
            <p:ph type="title"/>
          </p:nvPr>
        </p:nvSpPr>
        <p:spPr>
          <a:xfrm>
            <a:off x="441009" y="873457"/>
            <a:ext cx="3273042" cy="5222543"/>
          </a:xfrm>
        </p:spPr>
        <p:txBody>
          <a:bodyPr>
            <a:normAutofit/>
          </a:bodyPr>
          <a:lstStyle/>
          <a:p>
            <a:r>
              <a:rPr lang="en-US" sz="3200">
                <a:solidFill>
                  <a:srgbClr val="FFFFFF"/>
                </a:solidFill>
                <a:latin typeface="Arial Black"/>
              </a:rPr>
              <a:t>Dropping Certain Columns</a:t>
            </a:r>
          </a:p>
        </p:txBody>
      </p:sp>
      <p:sp>
        <p:nvSpPr>
          <p:cNvPr id="3" name="Content Placeholder 2">
            <a:extLst>
              <a:ext uri="{FF2B5EF4-FFF2-40B4-BE49-F238E27FC236}">
                <a16:creationId xmlns:a16="http://schemas.microsoft.com/office/drawing/2014/main" id="{C78AB9E6-DC3A-4725-A404-653305610353}"/>
              </a:ext>
            </a:extLst>
          </p:cNvPr>
          <p:cNvSpPr>
            <a:spLocks noGrp="1"/>
          </p:cNvSpPr>
          <p:nvPr>
            <p:ph idx="1"/>
          </p:nvPr>
        </p:nvSpPr>
        <p:spPr>
          <a:xfrm>
            <a:off x="4272495" y="164009"/>
            <a:ext cx="7807548" cy="6523197"/>
          </a:xfrm>
        </p:spPr>
        <p:txBody>
          <a:bodyPr vert="horz" lIns="91440" tIns="45720" rIns="91440" bIns="45720" rtlCol="0" anchor="ctr">
            <a:normAutofit/>
          </a:bodyPr>
          <a:lstStyle/>
          <a:p>
            <a:endParaRPr lang="en-US" sz="1600">
              <a:solidFill>
                <a:schemeClr val="tx1"/>
              </a:solidFill>
              <a:latin typeface="Times New Roman"/>
              <a:cs typeface="Times New Roman"/>
            </a:endParaRPr>
          </a:p>
          <a:p>
            <a:pPr marL="45720" indent="0">
              <a:buNone/>
            </a:pPr>
            <a:r>
              <a:rPr lang="en-US" sz="1600">
                <a:solidFill>
                  <a:schemeClr val="tx1"/>
                </a:solidFill>
                <a:latin typeface="Times New Roman"/>
                <a:cs typeface="Times New Roman"/>
              </a:rPr>
              <a:t>After understanding the columns and their definitions we have decided to delete certain columns:</a:t>
            </a:r>
          </a:p>
          <a:p>
            <a:r>
              <a:rPr lang="en-US" sz="1600">
                <a:solidFill>
                  <a:schemeClr val="tx1"/>
                </a:solidFill>
                <a:latin typeface="Times New Roman"/>
                <a:ea typeface="+mn-lt"/>
                <a:cs typeface="Times New Roman"/>
              </a:rPr>
              <a:t>The columns Number, Precipitation, and </a:t>
            </a:r>
            <a:r>
              <a:rPr lang="en-US" sz="1600" err="1">
                <a:solidFill>
                  <a:schemeClr val="tx1"/>
                </a:solidFill>
                <a:latin typeface="Times New Roman"/>
                <a:ea typeface="+mn-lt"/>
                <a:cs typeface="Times New Roman"/>
              </a:rPr>
              <a:t>Wind_Chill</a:t>
            </a:r>
            <a:r>
              <a:rPr lang="en-US" sz="1600">
                <a:solidFill>
                  <a:schemeClr val="tx1"/>
                </a:solidFill>
                <a:latin typeface="Times New Roman"/>
                <a:ea typeface="+mn-lt"/>
                <a:cs typeface="Times New Roman"/>
              </a:rPr>
              <a:t> had most missing values(40-60% of the data). So, it was wise to remove those columns altogether.</a:t>
            </a:r>
          </a:p>
          <a:p>
            <a:r>
              <a:rPr lang="en-US" sz="1600">
                <a:solidFill>
                  <a:schemeClr val="tx1"/>
                </a:solidFill>
                <a:latin typeface="Times New Roman"/>
                <a:ea typeface="+mn-lt"/>
                <a:cs typeface="Times New Roman"/>
              </a:rPr>
              <a:t>Since this dataset was of United States only, so it made sense to drop column 'Country' as that possesses only one value which is United States</a:t>
            </a:r>
          </a:p>
          <a:p>
            <a:r>
              <a:rPr lang="en-US" sz="1600">
                <a:solidFill>
                  <a:schemeClr val="tx1"/>
                </a:solidFill>
                <a:latin typeface="Times New Roman"/>
                <a:ea typeface="+mn-lt"/>
                <a:cs typeface="Times New Roman"/>
              </a:rPr>
              <a:t>Airport</a:t>
            </a:r>
            <a:r>
              <a:rPr lang="en-US" sz="1600">
                <a:solidFill>
                  <a:schemeClr val="tx1"/>
                </a:solidFill>
                <a:latin typeface="Times New Roman"/>
                <a:ea typeface="+mn-lt"/>
                <a:cs typeface="+mn-lt"/>
              </a:rPr>
              <a:t> Code : Retaining the Airport code of the region where the accidents occurred wasn’t very useful in our analysis. Since a city/county wise analysis is being carried out, the use of airport code would have been redundant and non-necessary. </a:t>
            </a:r>
            <a:endParaRPr lang="en-US" sz="1600">
              <a:solidFill>
                <a:schemeClr val="tx1"/>
              </a:solidFill>
              <a:latin typeface="Times New Roman"/>
              <a:ea typeface="+mn-lt"/>
              <a:cs typeface="Times New Roman"/>
            </a:endParaRPr>
          </a:p>
          <a:p>
            <a:r>
              <a:rPr lang="en-US" sz="1600">
                <a:solidFill>
                  <a:schemeClr val="tx1"/>
                </a:solidFill>
                <a:latin typeface="Times New Roman"/>
                <a:ea typeface="+mn-lt"/>
                <a:cs typeface="+mn-lt"/>
              </a:rPr>
              <a:t> Zip Code : As we already have City and County. Further filling zip code null values in relation to city and county was not possible as every county and city had multiple zip codes. And City already had null values. Further our analysis does not require </a:t>
            </a:r>
            <a:r>
              <a:rPr lang="en-US" sz="1600" err="1">
                <a:solidFill>
                  <a:schemeClr val="tx1"/>
                </a:solidFill>
                <a:latin typeface="Times New Roman"/>
                <a:ea typeface="+mn-lt"/>
                <a:cs typeface="+mn-lt"/>
              </a:rPr>
              <a:t>Zipcode</a:t>
            </a:r>
            <a:r>
              <a:rPr lang="en-US" sz="1600">
                <a:solidFill>
                  <a:schemeClr val="tx1"/>
                </a:solidFill>
                <a:latin typeface="Times New Roman"/>
                <a:ea typeface="+mn-lt"/>
                <a:cs typeface="+mn-lt"/>
              </a:rPr>
              <a:t> as we were mostly linking to City or County level</a:t>
            </a:r>
            <a:endParaRPr lang="en-US" sz="1600">
              <a:solidFill>
                <a:schemeClr val="tx1"/>
              </a:solidFill>
              <a:latin typeface="Times New Roman"/>
              <a:ea typeface="+mn-lt"/>
              <a:cs typeface="Times New Roman"/>
            </a:endParaRPr>
          </a:p>
          <a:p>
            <a:r>
              <a:rPr lang="en-US" sz="1600">
                <a:solidFill>
                  <a:schemeClr val="tx1"/>
                </a:solidFill>
                <a:latin typeface="Times New Roman"/>
                <a:ea typeface="+mn-lt"/>
                <a:cs typeface="+mn-lt"/>
              </a:rPr>
              <a:t> </a:t>
            </a:r>
            <a:r>
              <a:rPr lang="en-US" sz="1600" err="1">
                <a:solidFill>
                  <a:schemeClr val="tx1"/>
                </a:solidFill>
                <a:latin typeface="Times New Roman"/>
                <a:ea typeface="+mn-lt"/>
                <a:cs typeface="+mn-lt"/>
              </a:rPr>
              <a:t>Astronomical_Twilight</a:t>
            </a:r>
            <a:r>
              <a:rPr lang="en-US" sz="1600">
                <a:solidFill>
                  <a:schemeClr val="tx1"/>
                </a:solidFill>
                <a:latin typeface="Times New Roman"/>
                <a:ea typeface="+mn-lt"/>
                <a:cs typeface="+mn-lt"/>
              </a:rPr>
              <a:t>, </a:t>
            </a:r>
            <a:r>
              <a:rPr lang="en-US" sz="1600" err="1">
                <a:solidFill>
                  <a:schemeClr val="tx1"/>
                </a:solidFill>
                <a:latin typeface="Times New Roman"/>
                <a:ea typeface="+mn-lt"/>
                <a:cs typeface="+mn-lt"/>
              </a:rPr>
              <a:t>Nautical_Twilight</a:t>
            </a:r>
            <a:r>
              <a:rPr lang="en-US" sz="1600">
                <a:solidFill>
                  <a:schemeClr val="tx1"/>
                </a:solidFill>
                <a:latin typeface="Times New Roman"/>
                <a:ea typeface="+mn-lt"/>
                <a:cs typeface="+mn-lt"/>
              </a:rPr>
              <a:t>, and </a:t>
            </a:r>
            <a:r>
              <a:rPr lang="en-US" sz="1600" err="1">
                <a:solidFill>
                  <a:schemeClr val="tx1"/>
                </a:solidFill>
                <a:latin typeface="Times New Roman"/>
                <a:ea typeface="+mn-lt"/>
                <a:cs typeface="+mn-lt"/>
              </a:rPr>
              <a:t>Civil_Twilight</a:t>
            </a:r>
            <a:r>
              <a:rPr lang="en-US" sz="1600">
                <a:solidFill>
                  <a:schemeClr val="tx1"/>
                </a:solidFill>
                <a:latin typeface="Times New Roman"/>
                <a:ea typeface="+mn-lt"/>
                <a:cs typeface="+mn-lt"/>
              </a:rPr>
              <a:t> were not necessary for our analysis. So, we decided to drop those columns too</a:t>
            </a:r>
            <a:endParaRPr lang="en-US" sz="1600">
              <a:solidFill>
                <a:schemeClr val="tx1"/>
              </a:solidFill>
              <a:latin typeface="Times New Roman"/>
              <a:ea typeface="+mn-lt"/>
              <a:cs typeface="Times New Roman"/>
            </a:endParaRPr>
          </a:p>
          <a:p>
            <a:r>
              <a:rPr lang="en-US" sz="1600">
                <a:solidFill>
                  <a:schemeClr val="tx1"/>
                </a:solidFill>
                <a:latin typeface="Times New Roman"/>
                <a:ea typeface="+mn-lt"/>
                <a:cs typeface="+mn-lt"/>
              </a:rPr>
              <a:t>We were already fetching hour of day from </a:t>
            </a:r>
            <a:r>
              <a:rPr lang="en-US" sz="1600" err="1">
                <a:solidFill>
                  <a:schemeClr val="tx1"/>
                </a:solidFill>
                <a:latin typeface="Times New Roman"/>
                <a:ea typeface="+mn-lt"/>
                <a:cs typeface="+mn-lt"/>
              </a:rPr>
              <a:t>Start_Date</a:t>
            </a:r>
            <a:r>
              <a:rPr lang="en-US" sz="1600">
                <a:solidFill>
                  <a:schemeClr val="tx1"/>
                </a:solidFill>
                <a:latin typeface="Times New Roman"/>
                <a:ea typeface="+mn-lt"/>
                <a:cs typeface="+mn-lt"/>
              </a:rPr>
              <a:t> column so, we did not need </a:t>
            </a:r>
            <a:r>
              <a:rPr lang="en-US" sz="1600" err="1">
                <a:solidFill>
                  <a:schemeClr val="tx1"/>
                </a:solidFill>
                <a:latin typeface="Times New Roman"/>
                <a:ea typeface="+mn-lt"/>
                <a:cs typeface="+mn-lt"/>
              </a:rPr>
              <a:t>Sunset_Sunrise</a:t>
            </a:r>
            <a:r>
              <a:rPr lang="en-US" sz="1600">
                <a:solidFill>
                  <a:schemeClr val="tx1"/>
                </a:solidFill>
                <a:latin typeface="Times New Roman"/>
                <a:ea typeface="+mn-lt"/>
                <a:cs typeface="+mn-lt"/>
              </a:rPr>
              <a:t> for analysis</a:t>
            </a:r>
            <a:endParaRPr lang="en-US" sz="1600">
              <a:solidFill>
                <a:schemeClr val="tx1"/>
              </a:solidFill>
              <a:latin typeface="Times New Roman"/>
              <a:cs typeface="Times New Roman"/>
            </a:endParaRPr>
          </a:p>
          <a:p>
            <a:r>
              <a:rPr lang="en-US" sz="1600">
                <a:solidFill>
                  <a:schemeClr val="tx1"/>
                </a:solidFill>
                <a:latin typeface="Times New Roman"/>
              </a:rPr>
              <a:t>Final check on duplicate values was also done. Fortunately, there were no duplicate values found in the data</a:t>
            </a:r>
            <a:endParaRPr lang="en-US" sz="1600">
              <a:solidFill>
                <a:schemeClr val="tx1"/>
              </a:solidFill>
              <a:latin typeface="Times New Roman"/>
              <a:cs typeface="Times New Roman"/>
            </a:endParaRPr>
          </a:p>
          <a:p>
            <a:endParaRPr lang="en-US" sz="1600">
              <a:solidFill>
                <a:schemeClr val="tx1"/>
              </a:solidFill>
              <a:latin typeface="Times New Roman"/>
              <a:cs typeface="Times New Roman"/>
            </a:endParaRPr>
          </a:p>
        </p:txBody>
      </p:sp>
    </p:spTree>
    <p:extLst>
      <p:ext uri="{BB962C8B-B14F-4D97-AF65-F5344CB8AC3E}">
        <p14:creationId xmlns:p14="http://schemas.microsoft.com/office/powerpoint/2010/main" val="1975939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EEBD-9466-41F7-B352-1461CBB8F02A}"/>
              </a:ext>
            </a:extLst>
          </p:cNvPr>
          <p:cNvSpPr>
            <a:spLocks noGrp="1"/>
          </p:cNvSpPr>
          <p:nvPr>
            <p:ph type="title"/>
          </p:nvPr>
        </p:nvSpPr>
        <p:spPr>
          <a:xfrm>
            <a:off x="341587" y="359979"/>
            <a:ext cx="10663796" cy="765154"/>
          </a:xfrm>
        </p:spPr>
        <p:txBody>
          <a:bodyPr>
            <a:normAutofit fontScale="90000"/>
          </a:bodyPr>
          <a:lstStyle/>
          <a:p>
            <a:r>
              <a:rPr lang="en-US">
                <a:latin typeface="Arial Black"/>
              </a:rPr>
              <a:t>Code Snippet for Dropping Columns</a:t>
            </a:r>
          </a:p>
        </p:txBody>
      </p:sp>
      <p:pic>
        <p:nvPicPr>
          <p:cNvPr id="4" name="Picture 4">
            <a:extLst>
              <a:ext uri="{FF2B5EF4-FFF2-40B4-BE49-F238E27FC236}">
                <a16:creationId xmlns:a16="http://schemas.microsoft.com/office/drawing/2014/main" id="{BC3F3D5D-88B1-4BFD-B3F6-70B4FA59DD9A}"/>
              </a:ext>
            </a:extLst>
          </p:cNvPr>
          <p:cNvPicPr>
            <a:picLocks noGrp="1" noChangeAspect="1"/>
          </p:cNvPicPr>
          <p:nvPr>
            <p:ph idx="1"/>
          </p:nvPr>
        </p:nvPicPr>
        <p:blipFill>
          <a:blip r:embed="rId2"/>
          <a:stretch>
            <a:fillRect/>
          </a:stretch>
        </p:blipFill>
        <p:spPr>
          <a:xfrm>
            <a:off x="341586" y="1727290"/>
            <a:ext cx="11370595" cy="2058096"/>
          </a:xfrm>
        </p:spPr>
      </p:pic>
      <p:pic>
        <p:nvPicPr>
          <p:cNvPr id="5" name="Picture 5" descr="Graphical user interface, background pattern&#10;&#10;Description automatically generated">
            <a:extLst>
              <a:ext uri="{FF2B5EF4-FFF2-40B4-BE49-F238E27FC236}">
                <a16:creationId xmlns:a16="http://schemas.microsoft.com/office/drawing/2014/main" id="{F672CD8E-7996-423B-8A7F-4FBF95EA83E5}"/>
              </a:ext>
            </a:extLst>
          </p:cNvPr>
          <p:cNvPicPr>
            <a:picLocks noChangeAspect="1"/>
          </p:cNvPicPr>
          <p:nvPr/>
        </p:nvPicPr>
        <p:blipFill>
          <a:blip r:embed="rId3"/>
          <a:stretch>
            <a:fillRect/>
          </a:stretch>
        </p:blipFill>
        <p:spPr>
          <a:xfrm>
            <a:off x="336330" y="3790554"/>
            <a:ext cx="11374821" cy="1851923"/>
          </a:xfrm>
          <a:prstGeom prst="rect">
            <a:avLst/>
          </a:prstGeom>
        </p:spPr>
      </p:pic>
    </p:spTree>
    <p:extLst>
      <p:ext uri="{BB962C8B-B14F-4D97-AF65-F5344CB8AC3E}">
        <p14:creationId xmlns:p14="http://schemas.microsoft.com/office/powerpoint/2010/main" val="2540605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E8DBDA3-652C-4F87-B53B-7F73AC8F4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42187232-3845-418F-A17C-C138F01D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55058" cy="6858000"/>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903DC37-F6B8-4C23-BE98-02F895C68003}"/>
              </a:ext>
            </a:extLst>
          </p:cNvPr>
          <p:cNvSpPr>
            <a:spLocks noGrp="1"/>
          </p:cNvSpPr>
          <p:nvPr>
            <p:ph type="title"/>
          </p:nvPr>
        </p:nvSpPr>
        <p:spPr>
          <a:xfrm>
            <a:off x="441009" y="873457"/>
            <a:ext cx="3273042" cy="5222543"/>
          </a:xfrm>
        </p:spPr>
        <p:txBody>
          <a:bodyPr>
            <a:normAutofit/>
          </a:bodyPr>
          <a:lstStyle/>
          <a:p>
            <a:r>
              <a:rPr lang="en-US" sz="3200" u="sng">
                <a:solidFill>
                  <a:srgbClr val="FFFFFF"/>
                </a:solidFill>
                <a:latin typeface="Arial Black"/>
              </a:rPr>
              <a:t>Post Data Cleaning</a:t>
            </a:r>
          </a:p>
        </p:txBody>
      </p:sp>
      <p:pic>
        <p:nvPicPr>
          <p:cNvPr id="4" name="Picture 6" descr="Text&#10;&#10;Description automatically generated">
            <a:extLst>
              <a:ext uri="{FF2B5EF4-FFF2-40B4-BE49-F238E27FC236}">
                <a16:creationId xmlns:a16="http://schemas.microsoft.com/office/drawing/2014/main" id="{F0CE0992-CF4E-4351-8753-B2AA9B37575D}"/>
              </a:ext>
            </a:extLst>
          </p:cNvPr>
          <p:cNvPicPr>
            <a:picLocks noGrp="1" noChangeAspect="1"/>
          </p:cNvPicPr>
          <p:nvPr>
            <p:ph idx="1"/>
          </p:nvPr>
        </p:nvPicPr>
        <p:blipFill>
          <a:blip r:embed="rId2"/>
          <a:stretch>
            <a:fillRect/>
          </a:stretch>
        </p:blipFill>
        <p:spPr>
          <a:xfrm>
            <a:off x="4428862" y="164009"/>
            <a:ext cx="7310883" cy="6418095"/>
          </a:xfrm>
        </p:spPr>
      </p:pic>
    </p:spTree>
    <p:extLst>
      <p:ext uri="{BB962C8B-B14F-4D97-AF65-F5344CB8AC3E}">
        <p14:creationId xmlns:p14="http://schemas.microsoft.com/office/powerpoint/2010/main" val="76128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2" name="Rectangle 24">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6">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8">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Rectangle 30">
            <a:extLst>
              <a:ext uri="{FF2B5EF4-FFF2-40B4-BE49-F238E27FC236}">
                <a16:creationId xmlns:a16="http://schemas.microsoft.com/office/drawing/2014/main" id="{B61BF403-C858-4A9F-81D1-22D551BE0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32">
            <a:extLst>
              <a:ext uri="{FF2B5EF4-FFF2-40B4-BE49-F238E27FC236}">
                <a16:creationId xmlns:a16="http://schemas.microsoft.com/office/drawing/2014/main" id="{DD3A5B67-3501-4951-8D6C-C3805F6576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323114"/>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D13B77-0911-47A6-93E6-E187B7325ADC}"/>
              </a:ext>
            </a:extLst>
          </p:cNvPr>
          <p:cNvSpPr>
            <a:spLocks noGrp="1"/>
          </p:cNvSpPr>
          <p:nvPr>
            <p:ph type="title"/>
          </p:nvPr>
        </p:nvSpPr>
        <p:spPr>
          <a:xfrm>
            <a:off x="1109980" y="3895344"/>
            <a:ext cx="9966960" cy="1490472"/>
          </a:xfrm>
        </p:spPr>
        <p:txBody>
          <a:bodyPr vert="horz" lIns="91440" tIns="45720" rIns="91440" bIns="45720" rtlCol="0" anchor="b">
            <a:normAutofit/>
          </a:bodyPr>
          <a:lstStyle/>
          <a:p>
            <a:pPr algn="ctr">
              <a:lnSpc>
                <a:spcPct val="85000"/>
              </a:lnSpc>
            </a:pPr>
            <a:r>
              <a:rPr lang="en-US" sz="3600" b="1" cap="all">
                <a:solidFill>
                  <a:srgbClr val="FFFFFF"/>
                </a:solidFill>
                <a:latin typeface="Arial Black"/>
              </a:rPr>
              <a:t>Answering the right questions to get meaningful data insights</a:t>
            </a:r>
          </a:p>
        </p:txBody>
      </p:sp>
      <p:pic>
        <p:nvPicPr>
          <p:cNvPr id="3" name="Picture 3" descr="A picture containing text, clipart&#10;&#10;Description automatically generated">
            <a:extLst>
              <a:ext uri="{FF2B5EF4-FFF2-40B4-BE49-F238E27FC236}">
                <a16:creationId xmlns:a16="http://schemas.microsoft.com/office/drawing/2014/main" id="{40344784-D124-407B-924F-795B2580ABB9}"/>
              </a:ext>
            </a:extLst>
          </p:cNvPr>
          <p:cNvPicPr>
            <a:picLocks noChangeAspect="1"/>
          </p:cNvPicPr>
          <p:nvPr/>
        </p:nvPicPr>
        <p:blipFill rotWithShape="1">
          <a:blip r:embed="rId2"/>
          <a:srcRect t="14543" r="-2" b="5216"/>
          <a:stretch/>
        </p:blipFill>
        <p:spPr>
          <a:xfrm>
            <a:off x="3766820" y="838090"/>
            <a:ext cx="4653280" cy="2796733"/>
          </a:xfrm>
          <a:prstGeom prst="rect">
            <a:avLst/>
          </a:prstGeom>
        </p:spPr>
      </p:pic>
    </p:spTree>
    <p:extLst>
      <p:ext uri="{BB962C8B-B14F-4D97-AF65-F5344CB8AC3E}">
        <p14:creationId xmlns:p14="http://schemas.microsoft.com/office/powerpoint/2010/main" val="3695621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2620-7870-4615-8A0F-6B4723C4EA00}"/>
              </a:ext>
            </a:extLst>
          </p:cNvPr>
          <p:cNvSpPr>
            <a:spLocks noGrp="1"/>
          </p:cNvSpPr>
          <p:nvPr>
            <p:ph type="title"/>
          </p:nvPr>
        </p:nvSpPr>
        <p:spPr>
          <a:xfrm>
            <a:off x="302173" y="84083"/>
            <a:ext cx="11557175" cy="1146154"/>
          </a:xfrm>
        </p:spPr>
        <p:txBody>
          <a:bodyPr>
            <a:normAutofit/>
          </a:bodyPr>
          <a:lstStyle/>
          <a:p>
            <a:r>
              <a:rPr lang="en-US" sz="3600">
                <a:latin typeface="Arial Black"/>
              </a:rPr>
              <a:t>Methods used to visualize the data</a:t>
            </a:r>
          </a:p>
        </p:txBody>
      </p:sp>
      <p:sp>
        <p:nvSpPr>
          <p:cNvPr id="3" name="Content Placeholder 2">
            <a:extLst>
              <a:ext uri="{FF2B5EF4-FFF2-40B4-BE49-F238E27FC236}">
                <a16:creationId xmlns:a16="http://schemas.microsoft.com/office/drawing/2014/main" id="{BA101418-9FA5-458C-BD38-B6B5BC997D01}"/>
              </a:ext>
            </a:extLst>
          </p:cNvPr>
          <p:cNvSpPr>
            <a:spLocks noGrp="1"/>
          </p:cNvSpPr>
          <p:nvPr>
            <p:ph idx="1"/>
          </p:nvPr>
        </p:nvSpPr>
        <p:spPr>
          <a:xfrm>
            <a:off x="499242" y="1072056"/>
            <a:ext cx="10516629" cy="5339254"/>
          </a:xfrm>
        </p:spPr>
        <p:txBody>
          <a:bodyPr vert="horz" lIns="91440" tIns="45720" rIns="91440" bIns="45720" rtlCol="0" anchor="t">
            <a:noAutofit/>
          </a:bodyPr>
          <a:lstStyle/>
          <a:p>
            <a:r>
              <a:rPr lang="en-US" sz="1400" b="1">
                <a:solidFill>
                  <a:schemeClr val="tx1"/>
                </a:solidFill>
                <a:latin typeface="Times New Roman"/>
                <a:cs typeface="Times New Roman"/>
              </a:rPr>
              <a:t>Method 1</a:t>
            </a:r>
            <a:r>
              <a:rPr lang="en-US" sz="1400">
                <a:solidFill>
                  <a:schemeClr val="tx1"/>
                </a:solidFill>
                <a:latin typeface="Times New Roman"/>
                <a:cs typeface="Times New Roman"/>
              </a:rPr>
              <a:t>: We have used the </a:t>
            </a:r>
            <a:r>
              <a:rPr lang="en-US" sz="1400" b="1" i="1">
                <a:solidFill>
                  <a:schemeClr val="tx1"/>
                </a:solidFill>
                <a:latin typeface="Times New Roman"/>
                <a:ea typeface="+mn-lt"/>
                <a:cs typeface="Times New Roman"/>
              </a:rPr>
              <a:t>.</a:t>
            </a:r>
            <a:r>
              <a:rPr lang="en-US" sz="1400" b="1" i="1" err="1">
                <a:solidFill>
                  <a:schemeClr val="tx1"/>
                </a:solidFill>
                <a:latin typeface="Times New Roman"/>
                <a:ea typeface="+mn-lt"/>
                <a:cs typeface="+mn-lt"/>
              </a:rPr>
              <a:t>value_counts</a:t>
            </a:r>
            <a:r>
              <a:rPr lang="en-US" sz="1400" b="1" i="1">
                <a:solidFill>
                  <a:schemeClr val="tx1"/>
                </a:solidFill>
                <a:latin typeface="Times New Roman"/>
                <a:ea typeface="+mn-lt"/>
                <a:cs typeface="+mn-lt"/>
              </a:rPr>
              <a:t>()</a:t>
            </a:r>
            <a:r>
              <a:rPr lang="en-US" sz="1400">
                <a:solidFill>
                  <a:schemeClr val="tx1"/>
                </a:solidFill>
                <a:latin typeface="Times New Roman"/>
                <a:ea typeface="+mn-lt"/>
                <a:cs typeface="+mn-lt"/>
              </a:rPr>
              <a:t> to first count the values of each unique value in the column.</a:t>
            </a:r>
            <a:endParaRPr lang="en-US" sz="1400">
              <a:solidFill>
                <a:schemeClr val="tx1"/>
              </a:solidFill>
              <a:latin typeface="Times New Roman"/>
              <a:ea typeface="+mn-lt"/>
              <a:cs typeface="Times New Roman"/>
            </a:endParaRPr>
          </a:p>
          <a:p>
            <a:r>
              <a:rPr lang="en-US" sz="1400" b="1">
                <a:solidFill>
                  <a:schemeClr val="tx1"/>
                </a:solidFill>
                <a:latin typeface="Times New Roman"/>
                <a:ea typeface="+mn-lt"/>
                <a:cs typeface="Times New Roman"/>
              </a:rPr>
              <a:t>Method</a:t>
            </a:r>
            <a:r>
              <a:rPr lang="en-US" sz="1400" b="1">
                <a:solidFill>
                  <a:schemeClr val="tx1"/>
                </a:solidFill>
                <a:latin typeface="Times New Roman"/>
                <a:cs typeface="Times New Roman"/>
              </a:rPr>
              <a:t> 2</a:t>
            </a:r>
            <a:r>
              <a:rPr lang="en-US" sz="1400">
                <a:solidFill>
                  <a:schemeClr val="tx1"/>
                </a:solidFill>
                <a:latin typeface="Times New Roman"/>
                <a:cs typeface="Times New Roman"/>
              </a:rPr>
              <a:t>: We can group the data by a particular column, count total rows corresponding to each group and sort them in descending order using </a:t>
            </a:r>
            <a:r>
              <a:rPr lang="en-US" sz="1400" b="1" i="1">
                <a:solidFill>
                  <a:schemeClr val="tx1"/>
                </a:solidFill>
                <a:latin typeface="Times New Roman"/>
                <a:ea typeface="+mn-lt"/>
                <a:cs typeface="+mn-lt"/>
              </a:rPr>
              <a:t>.</a:t>
            </a:r>
            <a:r>
              <a:rPr lang="en-US" sz="1400" b="1" i="1" err="1">
                <a:solidFill>
                  <a:schemeClr val="tx1"/>
                </a:solidFill>
                <a:latin typeface="Times New Roman"/>
                <a:ea typeface="+mn-lt"/>
                <a:cs typeface="+mn-lt"/>
              </a:rPr>
              <a:t>groupby</a:t>
            </a:r>
            <a:r>
              <a:rPr lang="en-US" sz="1400" b="1" i="1">
                <a:solidFill>
                  <a:schemeClr val="tx1"/>
                </a:solidFill>
                <a:latin typeface="Times New Roman"/>
                <a:ea typeface="+mn-lt"/>
                <a:cs typeface="+mn-lt"/>
              </a:rPr>
              <a:t>() , .count() , .</a:t>
            </a:r>
            <a:r>
              <a:rPr lang="en-US" sz="1400" b="1" i="1" err="1">
                <a:solidFill>
                  <a:schemeClr val="tx1"/>
                </a:solidFill>
                <a:latin typeface="Times New Roman"/>
                <a:ea typeface="+mn-lt"/>
                <a:cs typeface="+mn-lt"/>
              </a:rPr>
              <a:t>sort_values</a:t>
            </a:r>
            <a:r>
              <a:rPr lang="en-US" sz="1400" b="1" i="1">
                <a:solidFill>
                  <a:schemeClr val="tx1"/>
                </a:solidFill>
                <a:latin typeface="Times New Roman"/>
                <a:ea typeface="+mn-lt"/>
                <a:cs typeface="+mn-lt"/>
              </a:rPr>
              <a:t>()</a:t>
            </a:r>
            <a:r>
              <a:rPr lang="en-US" sz="1400">
                <a:solidFill>
                  <a:schemeClr val="tx1"/>
                </a:solidFill>
                <a:latin typeface="Times New Roman"/>
                <a:ea typeface="+mn-lt"/>
                <a:cs typeface="+mn-lt"/>
              </a:rPr>
              <a:t>. This is useful when we must find values in a column with high occurring or low occurring accident.</a:t>
            </a:r>
            <a:endParaRPr lang="en-US" sz="1400">
              <a:solidFill>
                <a:schemeClr val="tx1"/>
              </a:solidFill>
              <a:latin typeface="Times New Roman"/>
              <a:ea typeface="+mn-lt"/>
              <a:cs typeface="Times New Roman"/>
            </a:endParaRPr>
          </a:p>
          <a:p>
            <a:r>
              <a:rPr lang="en-US" sz="1400" b="1">
                <a:solidFill>
                  <a:schemeClr val="tx1"/>
                </a:solidFill>
                <a:latin typeface="Times New Roman"/>
                <a:cs typeface="Times New Roman"/>
              </a:rPr>
              <a:t>Method 3</a:t>
            </a:r>
            <a:r>
              <a:rPr lang="en-US" sz="1400">
                <a:solidFill>
                  <a:schemeClr val="tx1"/>
                </a:solidFill>
                <a:latin typeface="Times New Roman"/>
                <a:cs typeface="Times New Roman"/>
              </a:rPr>
              <a:t>: We have used</a:t>
            </a:r>
            <a:r>
              <a:rPr lang="en-US" sz="1400">
                <a:solidFill>
                  <a:schemeClr val="tx1"/>
                </a:solidFill>
                <a:latin typeface="Times New Roman"/>
                <a:ea typeface="+mn-lt"/>
                <a:cs typeface="+mn-lt"/>
              </a:rPr>
              <a:t> methods to convert the timestamp field in date-time format using</a:t>
            </a:r>
            <a:r>
              <a:rPr lang="en-US" sz="1400" b="1" i="1">
                <a:solidFill>
                  <a:schemeClr val="tx1"/>
                </a:solidFill>
                <a:latin typeface="Times New Roman"/>
                <a:ea typeface="+mn-lt"/>
                <a:cs typeface="+mn-lt"/>
              </a:rPr>
              <a:t> </a:t>
            </a:r>
            <a:r>
              <a:rPr lang="en-US" sz="1400" b="1" i="1" err="1">
                <a:solidFill>
                  <a:schemeClr val="tx1"/>
                </a:solidFill>
                <a:latin typeface="Times New Roman"/>
                <a:ea typeface="+mn-lt"/>
                <a:cs typeface="+mn-lt"/>
              </a:rPr>
              <a:t>pd.to_datetime</a:t>
            </a:r>
            <a:r>
              <a:rPr lang="en-US" sz="1400" b="1" i="1">
                <a:solidFill>
                  <a:schemeClr val="tx1"/>
                </a:solidFill>
                <a:latin typeface="Times New Roman"/>
                <a:ea typeface="+mn-lt"/>
                <a:cs typeface="+mn-lt"/>
              </a:rPr>
              <a:t>() </a:t>
            </a:r>
            <a:r>
              <a:rPr lang="en-US" sz="1400">
                <a:solidFill>
                  <a:schemeClr val="tx1"/>
                </a:solidFill>
                <a:latin typeface="Times New Roman"/>
                <a:ea typeface="+mn-lt"/>
                <a:cs typeface="+mn-lt"/>
              </a:rPr>
              <a:t> and then fetched the hourly value of each row of the data by</a:t>
            </a:r>
            <a:r>
              <a:rPr lang="en-US" sz="1400" b="1" i="1">
                <a:solidFill>
                  <a:schemeClr val="tx1"/>
                </a:solidFill>
                <a:latin typeface="Times New Roman"/>
                <a:ea typeface="+mn-lt"/>
                <a:cs typeface="+mn-lt"/>
              </a:rPr>
              <a:t> .</a:t>
            </a:r>
            <a:r>
              <a:rPr lang="en-US" sz="1400" b="1" i="1" err="1">
                <a:solidFill>
                  <a:schemeClr val="tx1"/>
                </a:solidFill>
                <a:latin typeface="Times New Roman"/>
                <a:ea typeface="+mn-lt"/>
                <a:cs typeface="+mn-lt"/>
              </a:rPr>
              <a:t>dt.hour</a:t>
            </a:r>
            <a:r>
              <a:rPr lang="en-US" sz="1400" b="1" i="1">
                <a:solidFill>
                  <a:schemeClr val="tx1"/>
                </a:solidFill>
                <a:latin typeface="Times New Roman"/>
                <a:ea typeface="+mn-lt"/>
                <a:cs typeface="+mn-lt"/>
              </a:rPr>
              <a:t>.</a:t>
            </a:r>
          </a:p>
          <a:p>
            <a:r>
              <a:rPr lang="en-US" sz="1400" b="1">
                <a:solidFill>
                  <a:schemeClr val="tx1"/>
                </a:solidFill>
                <a:latin typeface="Times New Roman"/>
                <a:cs typeface="Times New Roman"/>
              </a:rPr>
              <a:t>Method 4</a:t>
            </a:r>
            <a:r>
              <a:rPr lang="en-US" sz="1400">
                <a:solidFill>
                  <a:schemeClr val="tx1"/>
                </a:solidFill>
                <a:latin typeface="Times New Roman"/>
                <a:cs typeface="Times New Roman"/>
              </a:rPr>
              <a:t>: To understand and visualize the data on a daily, monthly, and yearly manner we have adopted the in-built functions mentioned below :</a:t>
            </a:r>
          </a:p>
          <a:p>
            <a:pPr lvl="1">
              <a:buFont typeface="Arial" pitchFamily="34" charset="0"/>
              <a:buChar char="•"/>
            </a:pPr>
            <a:r>
              <a:rPr lang="en-US" sz="1200">
                <a:solidFill>
                  <a:schemeClr val="tx1"/>
                </a:solidFill>
                <a:latin typeface="Times New Roman"/>
                <a:cs typeface="Times New Roman"/>
              </a:rPr>
              <a:t>To pull the </a:t>
            </a:r>
            <a:r>
              <a:rPr lang="en-US" sz="1200" b="1" i="1">
                <a:solidFill>
                  <a:schemeClr val="tx1"/>
                </a:solidFill>
                <a:latin typeface="Times New Roman"/>
                <a:cs typeface="Times New Roman"/>
              </a:rPr>
              <a:t>day of the week</a:t>
            </a:r>
            <a:r>
              <a:rPr lang="en-US" sz="1200">
                <a:solidFill>
                  <a:schemeClr val="tx1"/>
                </a:solidFill>
                <a:latin typeface="Times New Roman"/>
                <a:cs typeface="Times New Roman"/>
              </a:rPr>
              <a:t> from the timestamp format, we have used function [</a:t>
            </a:r>
            <a:r>
              <a:rPr lang="en-US" sz="1200" b="1" i="1">
                <a:solidFill>
                  <a:schemeClr val="tx1"/>
                </a:solidFill>
                <a:latin typeface="Times New Roman"/>
                <a:ea typeface="+mn-lt"/>
                <a:cs typeface="+mn-lt"/>
              </a:rPr>
              <a:t>.</a:t>
            </a:r>
            <a:r>
              <a:rPr lang="en-US" sz="1200" b="1" i="1" err="1">
                <a:solidFill>
                  <a:schemeClr val="tx1"/>
                </a:solidFill>
                <a:latin typeface="Times New Roman"/>
                <a:ea typeface="+mn-lt"/>
                <a:cs typeface="+mn-lt"/>
              </a:rPr>
              <a:t>dt.dayofweek</a:t>
            </a:r>
            <a:r>
              <a:rPr lang="en-US" sz="1200" b="1" i="1">
                <a:solidFill>
                  <a:schemeClr val="tx1"/>
                </a:solidFill>
                <a:latin typeface="Times New Roman"/>
                <a:ea typeface="+mn-lt"/>
                <a:cs typeface="+mn-lt"/>
              </a:rPr>
              <a:t> == n</a:t>
            </a:r>
            <a:r>
              <a:rPr lang="en-US" sz="1200">
                <a:solidFill>
                  <a:schemeClr val="tx1"/>
                </a:solidFill>
                <a:latin typeface="Times New Roman"/>
                <a:ea typeface="+mn-lt"/>
                <a:cs typeface="+mn-lt"/>
              </a:rPr>
              <a:t>], where n =0,1,2,3,4,5,6 for each day of the week</a:t>
            </a:r>
            <a:endParaRPr lang="en-US" sz="1400" b="1" i="1">
              <a:solidFill>
                <a:schemeClr val="tx1"/>
              </a:solidFill>
              <a:latin typeface="Times New Roman"/>
              <a:ea typeface="+mn-lt"/>
              <a:cs typeface="Calibri"/>
            </a:endParaRPr>
          </a:p>
          <a:p>
            <a:pPr lvl="1">
              <a:buFont typeface="Arial" pitchFamily="34" charset="0"/>
              <a:buChar char="•"/>
            </a:pPr>
            <a:r>
              <a:rPr lang="en-US" sz="1400">
                <a:solidFill>
                  <a:schemeClr val="tx1"/>
                </a:solidFill>
                <a:latin typeface="Times New Roman"/>
                <a:ea typeface="+mn-lt"/>
                <a:cs typeface="Calibri"/>
              </a:rPr>
              <a:t>To</a:t>
            </a:r>
            <a:r>
              <a:rPr lang="en-US" sz="1400">
                <a:solidFill>
                  <a:schemeClr val="tx1"/>
                </a:solidFill>
                <a:latin typeface="Times New Roman"/>
                <a:cs typeface="Calibri"/>
              </a:rPr>
              <a:t> pull the </a:t>
            </a:r>
            <a:r>
              <a:rPr lang="en-US" sz="1400" b="1" i="1">
                <a:solidFill>
                  <a:schemeClr val="tx1"/>
                </a:solidFill>
                <a:latin typeface="Times New Roman"/>
                <a:cs typeface="Calibri"/>
              </a:rPr>
              <a:t>month of the year</a:t>
            </a:r>
            <a:r>
              <a:rPr lang="en-US" sz="1400">
                <a:solidFill>
                  <a:schemeClr val="tx1"/>
                </a:solidFill>
                <a:latin typeface="Times New Roman"/>
                <a:cs typeface="Calibri"/>
              </a:rPr>
              <a:t> from the timestamp format we can use function like </a:t>
            </a:r>
            <a:r>
              <a:rPr lang="en-US" sz="1400" b="1" i="1">
                <a:solidFill>
                  <a:schemeClr val="tx1"/>
                </a:solidFill>
                <a:latin typeface="Times New Roman"/>
                <a:cs typeface="Calibri"/>
              </a:rPr>
              <a:t>.</a:t>
            </a:r>
            <a:r>
              <a:rPr lang="en-US" sz="1400" b="1" i="1" err="1">
                <a:solidFill>
                  <a:schemeClr val="tx1"/>
                </a:solidFill>
                <a:latin typeface="Times New Roman"/>
                <a:cs typeface="Calibri"/>
              </a:rPr>
              <a:t>dt.month</a:t>
            </a:r>
            <a:endParaRPr lang="en-US" sz="1400" err="1">
              <a:solidFill>
                <a:schemeClr val="tx1"/>
              </a:solidFill>
              <a:latin typeface="Times New Roman"/>
              <a:cs typeface="Calibri"/>
            </a:endParaRPr>
          </a:p>
          <a:p>
            <a:pPr lvl="1">
              <a:buFont typeface="Arial" pitchFamily="34" charset="0"/>
              <a:buChar char="•"/>
            </a:pPr>
            <a:r>
              <a:rPr lang="en-US" sz="1400">
                <a:solidFill>
                  <a:schemeClr val="tx1"/>
                </a:solidFill>
                <a:latin typeface="Times New Roman"/>
                <a:cs typeface="Times New Roman"/>
              </a:rPr>
              <a:t>To pull the </a:t>
            </a:r>
            <a:r>
              <a:rPr lang="en-US" sz="1400" b="1" i="1">
                <a:solidFill>
                  <a:schemeClr val="tx1"/>
                </a:solidFill>
                <a:latin typeface="Times New Roman"/>
                <a:cs typeface="Times New Roman"/>
              </a:rPr>
              <a:t>year from timestamp</a:t>
            </a:r>
            <a:r>
              <a:rPr lang="en-US" sz="1400">
                <a:solidFill>
                  <a:schemeClr val="tx1"/>
                </a:solidFill>
                <a:latin typeface="Times New Roman"/>
                <a:cs typeface="Times New Roman"/>
              </a:rPr>
              <a:t> format we can use function [.</a:t>
            </a:r>
            <a:r>
              <a:rPr lang="en-US" sz="1400" b="1" i="1" err="1">
                <a:solidFill>
                  <a:schemeClr val="tx1"/>
                </a:solidFill>
                <a:latin typeface="Times New Roman"/>
                <a:cs typeface="Times New Roman"/>
              </a:rPr>
              <a:t>dt.year</a:t>
            </a:r>
            <a:r>
              <a:rPr lang="en-US" sz="1400" b="1" i="1">
                <a:solidFill>
                  <a:schemeClr val="tx1"/>
                </a:solidFill>
                <a:latin typeface="Times New Roman"/>
                <a:cs typeface="Times New Roman"/>
              </a:rPr>
              <a:t> == n</a:t>
            </a:r>
            <a:r>
              <a:rPr lang="en-US" sz="1400">
                <a:solidFill>
                  <a:schemeClr val="tx1"/>
                </a:solidFill>
                <a:latin typeface="Times New Roman"/>
                <a:cs typeface="Times New Roman"/>
              </a:rPr>
              <a:t>], with n = 2016, 2018, etc.</a:t>
            </a:r>
            <a:endParaRPr lang="en-US" sz="1400">
              <a:solidFill>
                <a:schemeClr val="tx1"/>
              </a:solidFill>
              <a:latin typeface="Times New Roman"/>
              <a:cs typeface="Calibri"/>
            </a:endParaRPr>
          </a:p>
          <a:p>
            <a:r>
              <a:rPr lang="en-US" sz="1400" b="1">
                <a:solidFill>
                  <a:schemeClr val="tx1"/>
                </a:solidFill>
                <a:latin typeface="Times New Roman"/>
                <a:cs typeface="Times New Roman"/>
              </a:rPr>
              <a:t>Method 5</a:t>
            </a:r>
            <a:r>
              <a:rPr lang="en-US" sz="1400">
                <a:solidFill>
                  <a:schemeClr val="tx1"/>
                </a:solidFill>
                <a:latin typeface="Times New Roman"/>
                <a:cs typeface="Times New Roman"/>
              </a:rPr>
              <a:t>: We have grouped the data by 'column1' and 'column2' using </a:t>
            </a:r>
            <a:r>
              <a:rPr lang="en-US" sz="1400" b="1" i="1" err="1">
                <a:solidFill>
                  <a:schemeClr val="tx1"/>
                </a:solidFill>
                <a:latin typeface="Times New Roman"/>
                <a:cs typeface="Times New Roman"/>
              </a:rPr>
              <a:t>groupby</a:t>
            </a:r>
            <a:r>
              <a:rPr lang="en-US" sz="1400" b="1" i="1">
                <a:solidFill>
                  <a:schemeClr val="tx1"/>
                </a:solidFill>
                <a:latin typeface="Times New Roman"/>
                <a:cs typeface="Times New Roman"/>
              </a:rPr>
              <a:t>()</a:t>
            </a:r>
            <a:r>
              <a:rPr lang="en-US" sz="1400">
                <a:solidFill>
                  <a:schemeClr val="tx1"/>
                </a:solidFill>
                <a:latin typeface="Times New Roman"/>
                <a:cs typeface="Times New Roman"/>
              </a:rPr>
              <a:t>. We have further calculated number of accidents in each 'column2' grouped in'column1' by using .size(). Then again grouped by 'column1' using</a:t>
            </a:r>
            <a:r>
              <a:rPr lang="en-US" sz="1400" b="1" i="1">
                <a:solidFill>
                  <a:schemeClr val="tx1"/>
                </a:solidFill>
                <a:latin typeface="Times New Roman"/>
                <a:cs typeface="Times New Roman"/>
              </a:rPr>
              <a:t> </a:t>
            </a:r>
            <a:r>
              <a:rPr lang="en-US" sz="1400" b="1" i="1" err="1">
                <a:solidFill>
                  <a:schemeClr val="tx1"/>
                </a:solidFill>
                <a:latin typeface="Times New Roman"/>
                <a:cs typeface="Times New Roman"/>
              </a:rPr>
              <a:t>groupby</a:t>
            </a:r>
            <a:r>
              <a:rPr lang="en-US" sz="1400" b="1" i="1">
                <a:solidFill>
                  <a:schemeClr val="tx1"/>
                </a:solidFill>
                <a:latin typeface="Times New Roman"/>
                <a:cs typeface="Times New Roman"/>
              </a:rPr>
              <a:t>(level=0)</a:t>
            </a:r>
            <a:r>
              <a:rPr lang="en-US" sz="1400">
                <a:solidFill>
                  <a:schemeClr val="tx1"/>
                </a:solidFill>
                <a:latin typeface="Times New Roman"/>
                <a:cs typeface="Times New Roman"/>
              </a:rPr>
              <a:t> to deal with multilevel index and then used  </a:t>
            </a:r>
            <a:r>
              <a:rPr lang="en-US" sz="1400" b="1" i="1">
                <a:solidFill>
                  <a:schemeClr val="tx1"/>
                </a:solidFill>
                <a:latin typeface="Times New Roman"/>
                <a:cs typeface="Times New Roman"/>
              </a:rPr>
              <a:t>.</a:t>
            </a:r>
            <a:r>
              <a:rPr lang="en-US" sz="1400" b="1" i="1" err="1">
                <a:solidFill>
                  <a:schemeClr val="tx1"/>
                </a:solidFill>
                <a:latin typeface="Times New Roman"/>
                <a:cs typeface="Times New Roman"/>
              </a:rPr>
              <a:t>idxmax</a:t>
            </a:r>
            <a:r>
              <a:rPr lang="en-US" sz="1400" b="1" i="1">
                <a:solidFill>
                  <a:schemeClr val="tx1"/>
                </a:solidFill>
                <a:latin typeface="Times New Roman"/>
                <a:cs typeface="Times New Roman"/>
              </a:rPr>
              <a:t>()</a:t>
            </a:r>
            <a:r>
              <a:rPr lang="en-US" sz="1400">
                <a:solidFill>
                  <a:schemeClr val="tx1"/>
                </a:solidFill>
                <a:latin typeface="Times New Roman"/>
                <a:cs typeface="Times New Roman"/>
              </a:rPr>
              <a:t> to get 'column2' with maximum number of accidents in each 'column1' .</a:t>
            </a:r>
          </a:p>
          <a:p>
            <a:pPr marL="560070" lvl="1"/>
            <a:r>
              <a:rPr lang="en-US" sz="1200">
                <a:solidFill>
                  <a:schemeClr val="tx1"/>
                </a:solidFill>
                <a:latin typeface="Times New Roman"/>
                <a:cs typeface="Times New Roman"/>
              </a:rPr>
              <a:t>We have visualized the data with respect to 2 different columns with the help of the </a:t>
            </a:r>
            <a:r>
              <a:rPr lang="en-US" sz="1200" b="1" i="1" err="1">
                <a:solidFill>
                  <a:schemeClr val="tx1"/>
                </a:solidFill>
                <a:latin typeface="Times New Roman"/>
                <a:cs typeface="Times New Roman"/>
              </a:rPr>
              <a:t>groupby</a:t>
            </a:r>
            <a:r>
              <a:rPr lang="en-US" sz="1200" b="1" i="1">
                <a:solidFill>
                  <a:schemeClr val="tx1"/>
                </a:solidFill>
                <a:latin typeface="Times New Roman"/>
                <a:cs typeface="Times New Roman"/>
              </a:rPr>
              <a:t>()</a:t>
            </a:r>
            <a:r>
              <a:rPr lang="en-US" sz="1200">
                <a:solidFill>
                  <a:schemeClr val="tx1"/>
                </a:solidFill>
                <a:latin typeface="Times New Roman"/>
                <a:cs typeface="Times New Roman"/>
              </a:rPr>
              <a:t> method and have used additional functions such as</a:t>
            </a:r>
            <a:endParaRPr lang="en-US" sz="1200">
              <a:solidFill>
                <a:schemeClr val="tx1"/>
              </a:solidFill>
              <a:latin typeface="Corbel" panose="020B0503020204020204"/>
              <a:cs typeface="Times New Roman"/>
            </a:endParaRPr>
          </a:p>
          <a:p>
            <a:pPr marL="560070" lvl="1"/>
            <a:r>
              <a:rPr lang="en-US" sz="1400" b="1" i="1">
                <a:solidFill>
                  <a:schemeClr val="tx1"/>
                </a:solidFill>
                <a:latin typeface="Times New Roman"/>
                <a:cs typeface="Times New Roman"/>
              </a:rPr>
              <a:t>.count()/.size()</a:t>
            </a:r>
            <a:r>
              <a:rPr lang="en-US" sz="1400">
                <a:solidFill>
                  <a:schemeClr val="tx1"/>
                </a:solidFill>
                <a:latin typeface="Times New Roman"/>
                <a:cs typeface="Times New Roman"/>
              </a:rPr>
              <a:t>- to get the count of a particular column after grouping the data on another column.</a:t>
            </a:r>
            <a:endParaRPr lang="en-US" sz="1200">
              <a:solidFill>
                <a:schemeClr val="tx1"/>
              </a:solidFill>
              <a:latin typeface="Corbel" panose="020B0503020204020204"/>
              <a:cs typeface="Times New Roman"/>
            </a:endParaRPr>
          </a:p>
          <a:p>
            <a:pPr marL="560070" lvl="1"/>
            <a:r>
              <a:rPr lang="en-US" sz="1400" b="1" i="1">
                <a:solidFill>
                  <a:schemeClr val="tx1"/>
                </a:solidFill>
                <a:latin typeface="Times New Roman"/>
                <a:cs typeface="Times New Roman"/>
              </a:rPr>
              <a:t>.</a:t>
            </a:r>
            <a:r>
              <a:rPr lang="en-US" sz="1400" b="1" i="1" err="1">
                <a:solidFill>
                  <a:schemeClr val="tx1"/>
                </a:solidFill>
                <a:latin typeface="Times New Roman"/>
                <a:cs typeface="Times New Roman"/>
              </a:rPr>
              <a:t>idxmax</a:t>
            </a:r>
            <a:r>
              <a:rPr lang="en-US" sz="1400" b="1" i="1">
                <a:solidFill>
                  <a:schemeClr val="tx1"/>
                </a:solidFill>
                <a:latin typeface="Times New Roman"/>
                <a:cs typeface="Times New Roman"/>
              </a:rPr>
              <a:t>()</a:t>
            </a:r>
            <a:r>
              <a:rPr lang="en-US" sz="1400">
                <a:solidFill>
                  <a:schemeClr val="tx1"/>
                </a:solidFill>
                <a:latin typeface="Times New Roman"/>
                <a:cs typeface="Times New Roman"/>
              </a:rPr>
              <a:t>- to get the highest value of one column while grouping the data on another column.</a:t>
            </a:r>
            <a:endParaRPr lang="en-US" sz="1200">
              <a:solidFill>
                <a:schemeClr val="tx1"/>
              </a:solidFill>
              <a:latin typeface="Corbel" panose="020B0503020204020204"/>
              <a:cs typeface="Times New Roman"/>
            </a:endParaRPr>
          </a:p>
          <a:p>
            <a:pPr marL="560070" lvl="1"/>
            <a:r>
              <a:rPr lang="en-US" sz="1400" b="1" i="1">
                <a:solidFill>
                  <a:schemeClr val="tx1"/>
                </a:solidFill>
                <a:latin typeface="Times New Roman"/>
                <a:cs typeface="Times New Roman"/>
              </a:rPr>
              <a:t>.apply() </a:t>
            </a:r>
            <a:r>
              <a:rPr lang="en-US" sz="1400">
                <a:solidFill>
                  <a:schemeClr val="tx1"/>
                </a:solidFill>
                <a:latin typeface="Times New Roman"/>
                <a:cs typeface="Times New Roman"/>
              </a:rPr>
              <a:t>- to pass columns as series to the function</a:t>
            </a:r>
            <a:endParaRPr lang="en-US" sz="1200">
              <a:solidFill>
                <a:schemeClr val="tx1"/>
              </a:solidFill>
              <a:latin typeface="Corbel" panose="020B0503020204020204"/>
              <a:cs typeface="Times New Roman"/>
            </a:endParaRPr>
          </a:p>
          <a:p>
            <a:pPr marL="331470" indent="-285750"/>
            <a:r>
              <a:rPr lang="en-US" sz="1400" b="1">
                <a:solidFill>
                  <a:schemeClr val="tx1"/>
                </a:solidFill>
                <a:latin typeface="Times New Roman"/>
                <a:cs typeface="Times New Roman"/>
              </a:rPr>
              <a:t>Method 6</a:t>
            </a:r>
            <a:r>
              <a:rPr lang="en-US" sz="1400">
                <a:solidFill>
                  <a:schemeClr val="tx1"/>
                </a:solidFill>
                <a:latin typeface="Times New Roman"/>
                <a:cs typeface="Times New Roman"/>
              </a:rPr>
              <a:t>: We have also used the </a:t>
            </a:r>
            <a:r>
              <a:rPr lang="en-US" sz="1400" b="1" i="1">
                <a:solidFill>
                  <a:schemeClr val="tx1"/>
                </a:solidFill>
                <a:latin typeface="Times New Roman"/>
                <a:cs typeface="Times New Roman"/>
              </a:rPr>
              <a:t>.mean(), .median()</a:t>
            </a:r>
            <a:r>
              <a:rPr lang="en-US" sz="1400">
                <a:solidFill>
                  <a:schemeClr val="tx1"/>
                </a:solidFill>
                <a:latin typeface="Times New Roman"/>
                <a:cs typeface="Times New Roman"/>
              </a:rPr>
              <a:t> functions to get the data for certain columns after appropriate grouping of the data.</a:t>
            </a:r>
          </a:p>
          <a:p>
            <a:pPr marL="45720" indent="0">
              <a:buNone/>
            </a:pPr>
            <a:endParaRPr lang="en-US" sz="1400">
              <a:solidFill>
                <a:srgbClr val="000000"/>
              </a:solidFill>
              <a:latin typeface="Times New Roman"/>
              <a:cs typeface="Times New Roman"/>
            </a:endParaRPr>
          </a:p>
          <a:p>
            <a:endParaRPr lang="en-US" sz="1400">
              <a:solidFill>
                <a:srgbClr val="000000"/>
              </a:solidFill>
              <a:latin typeface="Calibri"/>
              <a:cs typeface="Times New Roman"/>
            </a:endParaRPr>
          </a:p>
          <a:p>
            <a:endParaRPr lang="en-US" sz="1400">
              <a:solidFill>
                <a:srgbClr val="000000"/>
              </a:solidFill>
              <a:latin typeface="Calibri"/>
              <a:cs typeface="Times New Roman"/>
            </a:endParaRPr>
          </a:p>
          <a:p>
            <a:endParaRPr lang="en-US">
              <a:latin typeface="Calibri"/>
              <a:cs typeface="Times New Roman"/>
            </a:endParaRPr>
          </a:p>
          <a:p>
            <a:endParaRPr lang="en-US">
              <a:latin typeface="Calibri"/>
              <a:cs typeface="Calibri"/>
            </a:endParaRPr>
          </a:p>
          <a:p>
            <a:endParaRPr lang="en-US">
              <a:latin typeface="Calibri"/>
              <a:cs typeface="Calibri"/>
            </a:endParaRPr>
          </a:p>
          <a:p>
            <a:endParaRPr lang="en-US">
              <a:latin typeface="Calibri"/>
              <a:cs typeface="Calibri"/>
            </a:endParaRPr>
          </a:p>
          <a:p>
            <a:endParaRPr lang="en-US">
              <a:latin typeface="Calibri"/>
              <a:cs typeface="Calibri"/>
            </a:endParaRPr>
          </a:p>
          <a:p>
            <a:endParaRPr lang="en-US">
              <a:latin typeface="Calibri"/>
              <a:cs typeface="Calibri"/>
            </a:endParaRPr>
          </a:p>
        </p:txBody>
      </p:sp>
    </p:spTree>
    <p:extLst>
      <p:ext uri="{BB962C8B-B14F-4D97-AF65-F5344CB8AC3E}">
        <p14:creationId xmlns:p14="http://schemas.microsoft.com/office/powerpoint/2010/main" val="1902656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2620-7870-4615-8A0F-6B4723C4EA00}"/>
              </a:ext>
            </a:extLst>
          </p:cNvPr>
          <p:cNvSpPr>
            <a:spLocks noGrp="1"/>
          </p:cNvSpPr>
          <p:nvPr>
            <p:ph type="title"/>
          </p:nvPr>
        </p:nvSpPr>
        <p:spPr>
          <a:xfrm>
            <a:off x="302173" y="84083"/>
            <a:ext cx="11557175" cy="1146154"/>
          </a:xfrm>
        </p:spPr>
        <p:txBody>
          <a:bodyPr>
            <a:normAutofit/>
          </a:bodyPr>
          <a:lstStyle/>
          <a:p>
            <a:r>
              <a:rPr lang="en-US" sz="3200">
                <a:latin typeface="Arial Black"/>
              </a:rPr>
              <a:t>Types of plots used to visualize the data.</a:t>
            </a:r>
          </a:p>
        </p:txBody>
      </p:sp>
      <p:sp>
        <p:nvSpPr>
          <p:cNvPr id="3" name="Content Placeholder 2">
            <a:extLst>
              <a:ext uri="{FF2B5EF4-FFF2-40B4-BE49-F238E27FC236}">
                <a16:creationId xmlns:a16="http://schemas.microsoft.com/office/drawing/2014/main" id="{BA101418-9FA5-458C-BD38-B6B5BC997D01}"/>
              </a:ext>
            </a:extLst>
          </p:cNvPr>
          <p:cNvSpPr>
            <a:spLocks noGrp="1"/>
          </p:cNvSpPr>
          <p:nvPr>
            <p:ph idx="1"/>
          </p:nvPr>
        </p:nvSpPr>
        <p:spPr>
          <a:xfrm>
            <a:off x="499242" y="1072056"/>
            <a:ext cx="10516629" cy="5023944"/>
          </a:xfrm>
        </p:spPr>
        <p:txBody>
          <a:bodyPr vert="horz" lIns="91440" tIns="45720" rIns="91440" bIns="45720" rtlCol="0" anchor="t">
            <a:normAutofit fontScale="92500" lnSpcReduction="10000"/>
          </a:bodyPr>
          <a:lstStyle/>
          <a:p>
            <a:pPr marL="45720" indent="0">
              <a:buNone/>
            </a:pPr>
            <a:r>
              <a:rPr lang="en-US">
                <a:solidFill>
                  <a:schemeClr val="tx1"/>
                </a:solidFill>
                <a:latin typeface="Times New Roman"/>
                <a:cs typeface="Times New Roman"/>
              </a:rPr>
              <a:t>We have used both the matplotlib and the seaborn libraries to get appropriate graphs based on the visualizations required for our dataset. </a:t>
            </a:r>
          </a:p>
          <a:p>
            <a:pPr marL="45720" indent="0">
              <a:buNone/>
            </a:pPr>
            <a:r>
              <a:rPr lang="en-US" u="sng">
                <a:solidFill>
                  <a:schemeClr val="tx1"/>
                </a:solidFill>
                <a:latin typeface="Times New Roman"/>
                <a:cs typeface="Times New Roman"/>
              </a:rPr>
              <a:t>Graphs used from the Matplotlib library:</a:t>
            </a:r>
          </a:p>
          <a:p>
            <a:pPr marL="502920" indent="-457200">
              <a:buAutoNum type="arabicPeriod"/>
            </a:pPr>
            <a:r>
              <a:rPr lang="en-US">
                <a:solidFill>
                  <a:schemeClr val="tx1"/>
                </a:solidFill>
                <a:latin typeface="Times New Roman"/>
                <a:cs typeface="Times New Roman"/>
              </a:rPr>
              <a:t>Bar graph: We have used both the horizontal bar graph(.</a:t>
            </a:r>
            <a:r>
              <a:rPr lang="en-US" err="1">
                <a:solidFill>
                  <a:schemeClr val="tx1"/>
                </a:solidFill>
                <a:latin typeface="Times New Roman"/>
                <a:cs typeface="Times New Roman"/>
              </a:rPr>
              <a:t>barh</a:t>
            </a:r>
            <a:r>
              <a:rPr lang="en-US">
                <a:solidFill>
                  <a:schemeClr val="tx1"/>
                </a:solidFill>
                <a:latin typeface="Times New Roman"/>
                <a:cs typeface="Times New Roman"/>
              </a:rPr>
              <a:t>()) and the traditional bar graph(.plot(kind='bar')) wherever required. </a:t>
            </a:r>
          </a:p>
          <a:p>
            <a:pPr marL="502920" indent="-457200">
              <a:buAutoNum type="arabicPeriod"/>
            </a:pPr>
            <a:r>
              <a:rPr lang="en-US">
                <a:solidFill>
                  <a:schemeClr val="tx1"/>
                </a:solidFill>
                <a:latin typeface="Times New Roman"/>
                <a:cs typeface="Times New Roman"/>
              </a:rPr>
              <a:t>Pie chart: We have used the pie chart (.plot(kind='pie')) for columns that have Categorical values to understand what percentage of the data was recorded under those unique values in that column.</a:t>
            </a:r>
          </a:p>
          <a:p>
            <a:pPr marL="502920" indent="-457200">
              <a:buAutoNum type="arabicPeriod"/>
            </a:pPr>
            <a:r>
              <a:rPr lang="en-US">
                <a:solidFill>
                  <a:schemeClr val="tx1"/>
                </a:solidFill>
                <a:latin typeface="Times New Roman"/>
                <a:cs typeface="Times New Roman"/>
              </a:rPr>
              <a:t>Scatter plot: We have used the scatterplot (.scatter()) to understand the trend of the data from left to right related to two columns to depict the nature of their relationship – Positive or Negative. </a:t>
            </a:r>
          </a:p>
          <a:p>
            <a:pPr marL="45720" indent="0">
              <a:buNone/>
            </a:pPr>
            <a:r>
              <a:rPr lang="en-US" u="sng">
                <a:solidFill>
                  <a:schemeClr val="tx1"/>
                </a:solidFill>
                <a:latin typeface="Times New Roman"/>
                <a:cs typeface="Times New Roman"/>
              </a:rPr>
              <a:t>Graphs used from the Seaborn library:</a:t>
            </a:r>
          </a:p>
          <a:p>
            <a:pPr marL="502920" indent="-457200">
              <a:buAutoNum type="arabicPeriod"/>
            </a:pPr>
            <a:r>
              <a:rPr lang="en-US" err="1">
                <a:solidFill>
                  <a:schemeClr val="tx1"/>
                </a:solidFill>
                <a:latin typeface="Times New Roman"/>
                <a:cs typeface="Times New Roman"/>
              </a:rPr>
              <a:t>Histplot</a:t>
            </a:r>
            <a:r>
              <a:rPr lang="en-US">
                <a:solidFill>
                  <a:schemeClr val="tx1"/>
                </a:solidFill>
                <a:latin typeface="Times New Roman"/>
                <a:cs typeface="Times New Roman"/>
              </a:rPr>
              <a:t>: We have used the histogram plot (.</a:t>
            </a:r>
            <a:r>
              <a:rPr lang="en-US" err="1">
                <a:solidFill>
                  <a:schemeClr val="tx1"/>
                </a:solidFill>
                <a:latin typeface="Times New Roman"/>
                <a:cs typeface="Times New Roman"/>
              </a:rPr>
              <a:t>histplot</a:t>
            </a:r>
            <a:r>
              <a:rPr lang="en-US">
                <a:solidFill>
                  <a:schemeClr val="tx1"/>
                </a:solidFill>
                <a:latin typeface="Times New Roman"/>
                <a:cs typeface="Times New Roman"/>
              </a:rPr>
              <a:t>()) to interpret the nature of the graph – Symmetric, Skewed Right or Skewed Left. </a:t>
            </a:r>
          </a:p>
          <a:p>
            <a:pPr marL="502920" indent="-457200">
              <a:buAutoNum type="arabicPeriod"/>
            </a:pPr>
            <a:r>
              <a:rPr lang="en-US" err="1">
                <a:solidFill>
                  <a:schemeClr val="tx1"/>
                </a:solidFill>
                <a:latin typeface="Times New Roman"/>
                <a:cs typeface="Times New Roman"/>
              </a:rPr>
              <a:t>Distplot</a:t>
            </a:r>
            <a:r>
              <a:rPr lang="en-US">
                <a:solidFill>
                  <a:schemeClr val="tx1"/>
                </a:solidFill>
                <a:latin typeface="Times New Roman"/>
                <a:cs typeface="Times New Roman"/>
              </a:rPr>
              <a:t>: We have used the distribution plot(.</a:t>
            </a:r>
            <a:r>
              <a:rPr lang="en-US" err="1">
                <a:solidFill>
                  <a:schemeClr val="tx1"/>
                </a:solidFill>
                <a:latin typeface="Times New Roman"/>
                <a:cs typeface="Times New Roman"/>
              </a:rPr>
              <a:t>distplot</a:t>
            </a:r>
            <a:r>
              <a:rPr lang="en-US">
                <a:solidFill>
                  <a:schemeClr val="tx1"/>
                </a:solidFill>
                <a:latin typeface="Times New Roman"/>
                <a:cs typeface="Times New Roman"/>
              </a:rPr>
              <a:t>()) to depict the variation of the overall data distribution.</a:t>
            </a:r>
          </a:p>
          <a:p>
            <a:pPr marL="502920" indent="-457200">
              <a:buAutoNum type="arabicPeriod"/>
            </a:pPr>
            <a:endParaRPr lang="en-US"/>
          </a:p>
        </p:txBody>
      </p:sp>
    </p:spTree>
    <p:extLst>
      <p:ext uri="{BB962C8B-B14F-4D97-AF65-F5344CB8AC3E}">
        <p14:creationId xmlns:p14="http://schemas.microsoft.com/office/powerpoint/2010/main" val="2962539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0FB6-CF30-4638-AF44-E142BF68B0FE}"/>
              </a:ext>
            </a:extLst>
          </p:cNvPr>
          <p:cNvSpPr>
            <a:spLocks noGrp="1"/>
          </p:cNvSpPr>
          <p:nvPr>
            <p:ph type="title"/>
          </p:nvPr>
        </p:nvSpPr>
        <p:spPr>
          <a:xfrm>
            <a:off x="406812" y="355600"/>
            <a:ext cx="10684489" cy="1356360"/>
          </a:xfrm>
        </p:spPr>
        <p:txBody>
          <a:bodyPr vert="horz" lIns="91440" tIns="45720" rIns="91440" bIns="45720" rtlCol="0" anchor="ctr">
            <a:normAutofit/>
          </a:bodyPr>
          <a:lstStyle/>
          <a:p>
            <a:br>
              <a:rPr lang="en-US" sz="2800"/>
            </a:br>
            <a:r>
              <a:rPr lang="en-US" sz="3200">
                <a:latin typeface="Arial Black"/>
              </a:rPr>
              <a:t>Which state has recorded the highest number of accidents?</a:t>
            </a:r>
          </a:p>
          <a:p>
            <a:endParaRPr lang="en-US" sz="2800"/>
          </a:p>
        </p:txBody>
      </p:sp>
      <p:sp>
        <p:nvSpPr>
          <p:cNvPr id="3" name="TextBox 2">
            <a:extLst>
              <a:ext uri="{FF2B5EF4-FFF2-40B4-BE49-F238E27FC236}">
                <a16:creationId xmlns:a16="http://schemas.microsoft.com/office/drawing/2014/main" id="{0613E8E7-D3BB-4026-88D7-D6E704D088BE}"/>
              </a:ext>
            </a:extLst>
          </p:cNvPr>
          <p:cNvSpPr txBox="1"/>
          <p:nvPr/>
        </p:nvSpPr>
        <p:spPr>
          <a:xfrm>
            <a:off x="595496" y="2122714"/>
            <a:ext cx="5489258" cy="6930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buClr>
                <a:schemeClr val="accent1"/>
              </a:buClr>
              <a:buSzPct val="80000"/>
            </a:pPr>
            <a:r>
              <a:rPr lang="en-US" sz="2000" b="1">
                <a:latin typeface="Times New Roman"/>
                <a:cs typeface="Times New Roman"/>
              </a:rPr>
              <a:t>The highest number of accidents were recorded in the state of California.</a:t>
            </a:r>
          </a:p>
        </p:txBody>
      </p:sp>
      <p:sp>
        <p:nvSpPr>
          <p:cNvPr id="13" name="TextBox 12">
            <a:extLst>
              <a:ext uri="{FF2B5EF4-FFF2-40B4-BE49-F238E27FC236}">
                <a16:creationId xmlns:a16="http://schemas.microsoft.com/office/drawing/2014/main" id="{841B5E9D-F25D-4AFB-81B6-0BE10FBC4AD1}"/>
              </a:ext>
            </a:extLst>
          </p:cNvPr>
          <p:cNvSpPr txBox="1"/>
          <p:nvPr/>
        </p:nvSpPr>
        <p:spPr>
          <a:xfrm>
            <a:off x="537030" y="2960915"/>
            <a:ext cx="57476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rPr>
              <a:t>METHOD AND LOGIC BEHIND THE CODE :</a:t>
            </a:r>
          </a:p>
        </p:txBody>
      </p:sp>
      <p:sp>
        <p:nvSpPr>
          <p:cNvPr id="4" name="TextBox 3">
            <a:extLst>
              <a:ext uri="{FF2B5EF4-FFF2-40B4-BE49-F238E27FC236}">
                <a16:creationId xmlns:a16="http://schemas.microsoft.com/office/drawing/2014/main" id="{DDF92A52-BE35-431B-B700-65C03176FBB0}"/>
              </a:ext>
            </a:extLst>
          </p:cNvPr>
          <p:cNvSpPr txBox="1"/>
          <p:nvPr/>
        </p:nvSpPr>
        <p:spPr>
          <a:xfrm>
            <a:off x="597462" y="3473365"/>
            <a:ext cx="54049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latin typeface="Times New Roman"/>
                <a:cs typeface="Times New Roman"/>
              </a:rPr>
              <a:t>To get the highest number of accidents in each state we have used method 1 where we plotted a bar graph after grouping the data by state.</a:t>
            </a:r>
          </a:p>
        </p:txBody>
      </p:sp>
      <p:sp>
        <p:nvSpPr>
          <p:cNvPr id="7" name="TextBox 6">
            <a:extLst>
              <a:ext uri="{FF2B5EF4-FFF2-40B4-BE49-F238E27FC236}">
                <a16:creationId xmlns:a16="http://schemas.microsoft.com/office/drawing/2014/main" id="{6509AE10-35F3-4325-99D9-668D87C7F323}"/>
              </a:ext>
            </a:extLst>
          </p:cNvPr>
          <p:cNvSpPr txBox="1"/>
          <p:nvPr/>
        </p:nvSpPr>
        <p:spPr>
          <a:xfrm>
            <a:off x="532477" y="4478933"/>
            <a:ext cx="43860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TYPE OF PLOT : </a:t>
            </a:r>
          </a:p>
          <a:p>
            <a:r>
              <a:rPr lang="en-US" b="1" i="1">
                <a:latin typeface="Times New Roman"/>
                <a:ea typeface="+mn-lt"/>
                <a:cs typeface="+mn-lt"/>
              </a:rPr>
              <a:t> .</a:t>
            </a:r>
            <a:r>
              <a:rPr lang="en-US" b="1" i="1" err="1">
                <a:latin typeface="Times New Roman"/>
                <a:ea typeface="+mn-lt"/>
                <a:cs typeface="+mn-lt"/>
              </a:rPr>
              <a:t>plot.bar</a:t>
            </a:r>
            <a:r>
              <a:rPr lang="en-US" b="1" i="1">
                <a:latin typeface="Times New Roman"/>
                <a:ea typeface="+mn-lt"/>
                <a:cs typeface="+mn-lt"/>
              </a:rPr>
              <a:t>() from the matplotlib library</a:t>
            </a:r>
            <a:endParaRPr lang="en-US" b="1" i="1" u="sng">
              <a:latin typeface="Times New Roman"/>
              <a:ea typeface="+mn-lt"/>
              <a:cs typeface="+mn-lt"/>
            </a:endParaRPr>
          </a:p>
        </p:txBody>
      </p:sp>
      <p:pic>
        <p:nvPicPr>
          <p:cNvPr id="9" name="Picture 9" descr="Chart, histogram&#10;&#10;Description automatically generated">
            <a:extLst>
              <a:ext uri="{FF2B5EF4-FFF2-40B4-BE49-F238E27FC236}">
                <a16:creationId xmlns:a16="http://schemas.microsoft.com/office/drawing/2014/main" id="{8E2F0EAD-B991-4360-9F01-C4BD123FD79B}"/>
              </a:ext>
            </a:extLst>
          </p:cNvPr>
          <p:cNvPicPr>
            <a:picLocks noChangeAspect="1"/>
          </p:cNvPicPr>
          <p:nvPr/>
        </p:nvPicPr>
        <p:blipFill>
          <a:blip r:embed="rId2"/>
          <a:stretch>
            <a:fillRect/>
          </a:stretch>
        </p:blipFill>
        <p:spPr>
          <a:xfrm>
            <a:off x="6378498" y="1910982"/>
            <a:ext cx="5270809" cy="3695816"/>
          </a:xfrm>
          <a:prstGeom prst="rect">
            <a:avLst/>
          </a:prstGeom>
        </p:spPr>
      </p:pic>
    </p:spTree>
    <p:extLst>
      <p:ext uri="{BB962C8B-B14F-4D97-AF65-F5344CB8AC3E}">
        <p14:creationId xmlns:p14="http://schemas.microsoft.com/office/powerpoint/2010/main" val="29962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C26C0AB-632B-4701-A5A6-052B75B7F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122A2853-A55A-47F7-902F-6DE7185D8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46887"/>
            <a:ext cx="7314691"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4A0A3D00-134B-401B-BED1-39F1B734C9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3843" y="4005950"/>
            <a:ext cx="53190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4F11129-8A77-4850-9BAB-FDA0CF4F3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3AEC54-7028-4468-AC52-F54F30C31DE4}"/>
              </a:ext>
            </a:extLst>
          </p:cNvPr>
          <p:cNvSpPr>
            <a:spLocks noGrp="1"/>
          </p:cNvSpPr>
          <p:nvPr>
            <p:ph type="title"/>
          </p:nvPr>
        </p:nvSpPr>
        <p:spPr>
          <a:xfrm>
            <a:off x="4928829" y="893398"/>
            <a:ext cx="6926118" cy="3174071"/>
          </a:xfrm>
        </p:spPr>
        <p:txBody>
          <a:bodyPr vert="horz" lIns="91440" tIns="45720" rIns="91440" bIns="45720" rtlCol="0" anchor="b">
            <a:normAutofit/>
          </a:bodyPr>
          <a:lstStyle/>
          <a:p>
            <a:pPr algn="ctr">
              <a:lnSpc>
                <a:spcPct val="85000"/>
              </a:lnSpc>
            </a:pPr>
            <a:r>
              <a:rPr lang="en-US" sz="5400" b="1" cap="all" spc="30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Arial Black"/>
              </a:rPr>
              <a:t>INTRODUCTION</a:t>
            </a:r>
          </a:p>
        </p:txBody>
      </p:sp>
      <p:pic>
        <p:nvPicPr>
          <p:cNvPr id="6" name="Graphic 5" descr="Books">
            <a:extLst>
              <a:ext uri="{FF2B5EF4-FFF2-40B4-BE49-F238E27FC236}">
                <a16:creationId xmlns:a16="http://schemas.microsoft.com/office/drawing/2014/main" id="{89118BE1-6D40-4402-A757-7BE7B10379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2065" y="1860302"/>
            <a:ext cx="3135414" cy="3135414"/>
          </a:xfrm>
          <a:prstGeom prst="rect">
            <a:avLst/>
          </a:prstGeom>
        </p:spPr>
      </p:pic>
    </p:spTree>
    <p:extLst>
      <p:ext uri="{BB962C8B-B14F-4D97-AF65-F5344CB8AC3E}">
        <p14:creationId xmlns:p14="http://schemas.microsoft.com/office/powerpoint/2010/main" val="965565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F4E3-CE59-43CF-9EF3-5A5E2765B6A2}"/>
              </a:ext>
            </a:extLst>
          </p:cNvPr>
          <p:cNvSpPr>
            <a:spLocks noGrp="1"/>
          </p:cNvSpPr>
          <p:nvPr>
            <p:ph type="title"/>
          </p:nvPr>
        </p:nvSpPr>
        <p:spPr>
          <a:xfrm>
            <a:off x="443232" y="438128"/>
            <a:ext cx="10658114" cy="1279355"/>
          </a:xfrm>
        </p:spPr>
        <p:txBody>
          <a:bodyPr/>
          <a:lstStyle/>
          <a:p>
            <a:r>
              <a:rPr lang="en-US" sz="3200">
                <a:latin typeface="Arial Black"/>
              </a:rPr>
              <a:t>Which city has recorded the highest number of accidents?</a:t>
            </a:r>
          </a:p>
          <a:p>
            <a:endParaRPr lang="en-US">
              <a:latin typeface="Arial Black"/>
            </a:endParaRPr>
          </a:p>
        </p:txBody>
      </p:sp>
      <p:pic>
        <p:nvPicPr>
          <p:cNvPr id="7" name="Picture 7" descr="Chart, bar chart&#10;&#10;Description automatically generated">
            <a:extLst>
              <a:ext uri="{FF2B5EF4-FFF2-40B4-BE49-F238E27FC236}">
                <a16:creationId xmlns:a16="http://schemas.microsoft.com/office/drawing/2014/main" id="{CF87FE98-01C5-4BC0-878E-2CCB6AAA5FC8}"/>
              </a:ext>
            </a:extLst>
          </p:cNvPr>
          <p:cNvPicPr>
            <a:picLocks noChangeAspect="1"/>
          </p:cNvPicPr>
          <p:nvPr/>
        </p:nvPicPr>
        <p:blipFill>
          <a:blip r:embed="rId2"/>
          <a:stretch>
            <a:fillRect/>
          </a:stretch>
        </p:blipFill>
        <p:spPr>
          <a:xfrm>
            <a:off x="6569608" y="1719503"/>
            <a:ext cx="4709885" cy="3817507"/>
          </a:xfrm>
          <a:prstGeom prst="rect">
            <a:avLst/>
          </a:prstGeom>
        </p:spPr>
      </p:pic>
      <p:sp>
        <p:nvSpPr>
          <p:cNvPr id="9" name="TextBox 8">
            <a:extLst>
              <a:ext uri="{FF2B5EF4-FFF2-40B4-BE49-F238E27FC236}">
                <a16:creationId xmlns:a16="http://schemas.microsoft.com/office/drawing/2014/main" id="{143DA126-6B18-4A89-91AC-F38F51EB16B5}"/>
              </a:ext>
            </a:extLst>
          </p:cNvPr>
          <p:cNvSpPr txBox="1"/>
          <p:nvPr/>
        </p:nvSpPr>
        <p:spPr>
          <a:xfrm>
            <a:off x="730072" y="3221481"/>
            <a:ext cx="531222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dirty="0">
                <a:solidFill>
                  <a:schemeClr val="accent1"/>
                </a:solidFill>
                <a:ea typeface="+mn-lt"/>
                <a:cs typeface="+mn-lt"/>
              </a:rPr>
              <a:t>METHOD AND LOGIC BEHIND THE CODE :</a:t>
            </a:r>
            <a:endParaRPr lang="en-US" dirty="0">
              <a:solidFill>
                <a:schemeClr val="accent1"/>
              </a:solidFill>
              <a:ea typeface="+mn-lt"/>
              <a:cs typeface="+mn-lt"/>
            </a:endParaRPr>
          </a:p>
          <a:p>
            <a:endParaRPr lang="en-US" b="1" i="1" u="sng" dirty="0">
              <a:solidFill>
                <a:schemeClr val="accent1"/>
              </a:solidFill>
              <a:latin typeface="Corbel"/>
              <a:cs typeface="Times New Roman"/>
            </a:endParaRPr>
          </a:p>
          <a:p>
            <a:r>
              <a:rPr lang="en-US" dirty="0">
                <a:solidFill>
                  <a:schemeClr val="accent2"/>
                </a:solidFill>
                <a:latin typeface="Times New Roman"/>
                <a:cs typeface="Times New Roman"/>
              </a:rPr>
              <a:t>Like the previous graph, we have applied Method 1, we have used "</a:t>
            </a:r>
            <a:r>
              <a:rPr lang="en-US" dirty="0" err="1">
                <a:solidFill>
                  <a:schemeClr val="accent2"/>
                </a:solidFill>
                <a:latin typeface="Times New Roman"/>
                <a:cs typeface="Times New Roman"/>
              </a:rPr>
              <a:t>data.columnname.value_counts</a:t>
            </a:r>
            <a:r>
              <a:rPr lang="en-US" dirty="0">
                <a:solidFill>
                  <a:schemeClr val="accent2"/>
                </a:solidFill>
                <a:latin typeface="Times New Roman"/>
                <a:cs typeface="Times New Roman"/>
              </a:rPr>
              <a:t>()[:20].plot(kind = 'bar')" to first count the value of unique value in the column and plot a bar graph showing first 20 highest occurring values.</a:t>
            </a:r>
            <a:endParaRPr lang="en-US" dirty="0">
              <a:solidFill>
                <a:schemeClr val="accent2"/>
              </a:solidFill>
              <a:latin typeface="Times New Roman"/>
              <a:ea typeface="+mn-lt"/>
              <a:cs typeface="Times New Roman"/>
            </a:endParaRPr>
          </a:p>
          <a:p>
            <a:endParaRPr lang="en-US">
              <a:solidFill>
                <a:schemeClr val="accent2"/>
              </a:solidFill>
              <a:latin typeface="Times New Roman"/>
              <a:ea typeface="+mn-lt"/>
              <a:cs typeface="Times New Roman"/>
            </a:endParaRPr>
          </a:p>
          <a:p>
            <a:r>
              <a:rPr lang="en-US" b="1" i="1" u="sng" dirty="0">
                <a:solidFill>
                  <a:schemeClr val="accent1"/>
                </a:solidFill>
                <a:ea typeface="+mn-lt"/>
                <a:cs typeface="+mn-lt"/>
              </a:rPr>
              <a:t>TYPE OF PLOT : </a:t>
            </a:r>
            <a:endParaRPr lang="en-US" dirty="0">
              <a:solidFill>
                <a:schemeClr val="accent1"/>
              </a:solidFill>
              <a:ea typeface="+mn-lt"/>
              <a:cs typeface="+mn-lt"/>
            </a:endParaRPr>
          </a:p>
          <a:p>
            <a:r>
              <a:rPr lang="en-US" b="1" i="1" dirty="0">
                <a:latin typeface="Times New Roman"/>
                <a:ea typeface="+mn-lt"/>
                <a:cs typeface="+mn-lt"/>
              </a:rPr>
              <a:t> .</a:t>
            </a:r>
            <a:r>
              <a:rPr lang="en-US" b="1" i="1" dirty="0" err="1">
                <a:latin typeface="Times New Roman"/>
                <a:ea typeface="+mn-lt"/>
                <a:cs typeface="+mn-lt"/>
              </a:rPr>
              <a:t>plot.bar</a:t>
            </a:r>
            <a:r>
              <a:rPr lang="en-US" b="1" i="1" dirty="0">
                <a:latin typeface="Times New Roman"/>
                <a:ea typeface="+mn-lt"/>
                <a:cs typeface="+mn-lt"/>
              </a:rPr>
              <a:t>() from the matplotlib library</a:t>
            </a:r>
            <a:endParaRPr lang="en-US" dirty="0">
              <a:latin typeface="Times New Roman"/>
            </a:endParaRPr>
          </a:p>
          <a:p>
            <a:endParaRPr lang="en-US" b="1" i="1" u="sng">
              <a:solidFill>
                <a:srgbClr val="A6B727"/>
              </a:solidFill>
            </a:endParaRPr>
          </a:p>
          <a:p>
            <a:endParaRPr lang="en-US"/>
          </a:p>
        </p:txBody>
      </p:sp>
      <p:sp>
        <p:nvSpPr>
          <p:cNvPr id="8" name="TextBox 7">
            <a:extLst>
              <a:ext uri="{FF2B5EF4-FFF2-40B4-BE49-F238E27FC236}">
                <a16:creationId xmlns:a16="http://schemas.microsoft.com/office/drawing/2014/main" id="{8E97D7BF-4127-4FBA-9C21-EF5CFC8043D6}"/>
              </a:ext>
            </a:extLst>
          </p:cNvPr>
          <p:cNvSpPr txBox="1"/>
          <p:nvPr/>
        </p:nvSpPr>
        <p:spPr>
          <a:xfrm>
            <a:off x="732972" y="1422399"/>
            <a:ext cx="57911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mn-lt"/>
                <a:cs typeface="+mn-lt"/>
              </a:rPr>
              <a:t>There are many cities like California (LA, Sacramento, San Diego, Riverside, Jacksonville), Texas (Houston, Dallas, Austin), Florida (Miami, Orlando) and North Carolina (Charlotte, Raleigh). This is in tandem with the top three states: California, Florida, Texas, and North Carolina.</a:t>
            </a:r>
            <a:endParaRPr lang="en-US" b="1">
              <a:latin typeface="Times New Roman"/>
              <a:cs typeface="Times New Roman"/>
            </a:endParaRPr>
          </a:p>
        </p:txBody>
      </p:sp>
    </p:spTree>
    <p:extLst>
      <p:ext uri="{BB962C8B-B14F-4D97-AF65-F5344CB8AC3E}">
        <p14:creationId xmlns:p14="http://schemas.microsoft.com/office/powerpoint/2010/main" val="3050613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AD06-079F-4F2D-BF28-7A4B8940D6FA}"/>
              </a:ext>
            </a:extLst>
          </p:cNvPr>
          <p:cNvSpPr>
            <a:spLocks noGrp="1"/>
          </p:cNvSpPr>
          <p:nvPr>
            <p:ph type="title"/>
          </p:nvPr>
        </p:nvSpPr>
        <p:spPr>
          <a:xfrm>
            <a:off x="885262" y="-660"/>
            <a:ext cx="9875520" cy="1356360"/>
          </a:xfrm>
        </p:spPr>
        <p:txBody>
          <a:bodyPr/>
          <a:lstStyle/>
          <a:p>
            <a:r>
              <a:rPr lang="en-US" sz="2400">
                <a:latin typeface="Arial Black"/>
              </a:rPr>
              <a:t>Number of Cities: Insights after an in-depth analysis - logarithmic scale</a:t>
            </a:r>
          </a:p>
        </p:txBody>
      </p:sp>
      <p:pic>
        <p:nvPicPr>
          <p:cNvPr id="11" name="Picture 10" descr="Chart, bar chart, histogram&#10;&#10;Description automatically generated">
            <a:extLst>
              <a:ext uri="{FF2B5EF4-FFF2-40B4-BE49-F238E27FC236}">
                <a16:creationId xmlns:a16="http://schemas.microsoft.com/office/drawing/2014/main" id="{D38971C4-B767-40C3-AB72-CDABFE6C5B84}"/>
              </a:ext>
            </a:extLst>
          </p:cNvPr>
          <p:cNvPicPr>
            <a:picLocks noChangeAspect="1"/>
          </p:cNvPicPr>
          <p:nvPr/>
        </p:nvPicPr>
        <p:blipFill>
          <a:blip r:embed="rId2"/>
          <a:stretch>
            <a:fillRect/>
          </a:stretch>
        </p:blipFill>
        <p:spPr>
          <a:xfrm>
            <a:off x="668066" y="1325777"/>
            <a:ext cx="5007427" cy="4030288"/>
          </a:xfrm>
          <a:prstGeom prst="rect">
            <a:avLst/>
          </a:prstGeom>
        </p:spPr>
      </p:pic>
      <p:pic>
        <p:nvPicPr>
          <p:cNvPr id="7" name="Picture 5" descr="Chart, histogram&#10;&#10;Description automatically generated">
            <a:extLst>
              <a:ext uri="{FF2B5EF4-FFF2-40B4-BE49-F238E27FC236}">
                <a16:creationId xmlns:a16="http://schemas.microsoft.com/office/drawing/2014/main" id="{F6310AB8-533E-427E-B1A7-80726432034F}"/>
              </a:ext>
            </a:extLst>
          </p:cNvPr>
          <p:cNvPicPr>
            <a:picLocks noChangeAspect="1"/>
          </p:cNvPicPr>
          <p:nvPr/>
        </p:nvPicPr>
        <p:blipFill>
          <a:blip r:embed="rId3"/>
          <a:stretch>
            <a:fillRect/>
          </a:stretch>
        </p:blipFill>
        <p:spPr>
          <a:xfrm>
            <a:off x="6208956" y="1280978"/>
            <a:ext cx="5297714" cy="4076642"/>
          </a:xfrm>
          <a:prstGeom prst="rect">
            <a:avLst/>
          </a:prstGeom>
        </p:spPr>
      </p:pic>
      <p:sp>
        <p:nvSpPr>
          <p:cNvPr id="8" name="TextBox 7">
            <a:extLst>
              <a:ext uri="{FF2B5EF4-FFF2-40B4-BE49-F238E27FC236}">
                <a16:creationId xmlns:a16="http://schemas.microsoft.com/office/drawing/2014/main" id="{761D792C-1F64-460A-85FA-E719B95D5C02}"/>
              </a:ext>
            </a:extLst>
          </p:cNvPr>
          <p:cNvSpPr txBox="1"/>
          <p:nvPr/>
        </p:nvSpPr>
        <p:spPr>
          <a:xfrm>
            <a:off x="829733" y="5686520"/>
            <a:ext cx="42595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Graph depicting the number of cities which have recorded greater than 70 accidents </a:t>
            </a:r>
          </a:p>
        </p:txBody>
      </p:sp>
      <p:sp>
        <p:nvSpPr>
          <p:cNvPr id="9" name="TextBox 8">
            <a:extLst>
              <a:ext uri="{FF2B5EF4-FFF2-40B4-BE49-F238E27FC236}">
                <a16:creationId xmlns:a16="http://schemas.microsoft.com/office/drawing/2014/main" id="{E35250B7-5E4D-4969-87CD-C27604FB1426}"/>
              </a:ext>
            </a:extLst>
          </p:cNvPr>
          <p:cNvSpPr txBox="1"/>
          <p:nvPr/>
        </p:nvSpPr>
        <p:spPr>
          <a:xfrm>
            <a:off x="6317672" y="5686520"/>
            <a:ext cx="42595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Graph depicting the number of cities which have recorded fewer than 70 accidents </a:t>
            </a:r>
          </a:p>
        </p:txBody>
      </p:sp>
    </p:spTree>
    <p:extLst>
      <p:ext uri="{BB962C8B-B14F-4D97-AF65-F5344CB8AC3E}">
        <p14:creationId xmlns:p14="http://schemas.microsoft.com/office/powerpoint/2010/main" val="3963996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117DE-9061-4E72-9E1F-D56C0F23D8B3}"/>
              </a:ext>
            </a:extLst>
          </p:cNvPr>
          <p:cNvSpPr>
            <a:spLocks noGrp="1"/>
          </p:cNvSpPr>
          <p:nvPr>
            <p:ph type="title"/>
          </p:nvPr>
        </p:nvSpPr>
        <p:spPr>
          <a:xfrm>
            <a:off x="1297459" y="609600"/>
            <a:ext cx="9721061" cy="1356360"/>
          </a:xfrm>
        </p:spPr>
        <p:txBody>
          <a:bodyPr/>
          <a:lstStyle/>
          <a:p>
            <a:r>
              <a:rPr lang="en-US" sz="4000">
                <a:latin typeface="Arial Black"/>
              </a:rPr>
              <a:t>logarithmic scale, continued</a:t>
            </a:r>
            <a:endParaRPr lang="en-US" sz="4000">
              <a:latin typeface="Arial Black"/>
              <a:ea typeface="+mj-lt"/>
              <a:cs typeface="+mj-lt"/>
            </a:endParaRPr>
          </a:p>
          <a:p>
            <a:endParaRPr lang="en-US" sz="4000">
              <a:latin typeface="Arial Black"/>
            </a:endParaRPr>
          </a:p>
        </p:txBody>
      </p:sp>
      <p:sp>
        <p:nvSpPr>
          <p:cNvPr id="8" name="TextBox 7">
            <a:extLst>
              <a:ext uri="{FF2B5EF4-FFF2-40B4-BE49-F238E27FC236}">
                <a16:creationId xmlns:a16="http://schemas.microsoft.com/office/drawing/2014/main" id="{61306A5C-2190-4038-AC6A-46134276D565}"/>
              </a:ext>
            </a:extLst>
          </p:cNvPr>
          <p:cNvSpPr txBox="1"/>
          <p:nvPr/>
        </p:nvSpPr>
        <p:spPr>
          <a:xfrm>
            <a:off x="986972" y="2053772"/>
            <a:ext cx="4557485"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Times New Roman"/>
                <a:ea typeface="+mn-lt"/>
                <a:cs typeface="+mn-lt"/>
              </a:rPr>
              <a:t>Less than 70 cities (out of 10658) reported more than 1000 accidents during the period</a:t>
            </a:r>
            <a:endParaRPr lang="en-US" sz="2000">
              <a:latin typeface="Times New Roman"/>
              <a:cs typeface="Times New Roman"/>
            </a:endParaRPr>
          </a:p>
          <a:p>
            <a:pPr marL="285750" indent="-285750">
              <a:buFont typeface="Arial"/>
              <a:buChar char="•"/>
            </a:pPr>
            <a:r>
              <a:rPr lang="en-US" sz="2000">
                <a:latin typeface="Times New Roman"/>
                <a:ea typeface="+mn-lt"/>
                <a:cs typeface="+mn-lt"/>
              </a:rPr>
              <a:t>Over 1000 cities have had just one accident in 4years- needs further investigation</a:t>
            </a:r>
            <a:endParaRPr lang="en-US" sz="2000">
              <a:latin typeface="Times New Roman"/>
              <a:cs typeface="Times New Roman"/>
            </a:endParaRPr>
          </a:p>
          <a:p>
            <a:pPr marL="285750" indent="-285750">
              <a:buFont typeface="Arial"/>
              <a:buChar char="•"/>
            </a:pPr>
            <a:r>
              <a:rPr lang="en-US" sz="2000">
                <a:latin typeface="Times New Roman"/>
                <a:ea typeface="+mn-lt"/>
                <a:cs typeface="+mn-lt"/>
              </a:rPr>
              <a:t>Most of them have witnessed between 10–100 accidents during the period</a:t>
            </a:r>
            <a:endParaRPr lang="en-US" sz="2000">
              <a:latin typeface="Times New Roman"/>
              <a:cs typeface="Times New Roman"/>
            </a:endParaRPr>
          </a:p>
          <a:p>
            <a:pPr marL="285750" indent="-285750">
              <a:buFont typeface="Arial"/>
              <a:buChar char="•"/>
            </a:pPr>
            <a:r>
              <a:rPr lang="en-US" sz="2000">
                <a:latin typeface="Times New Roman"/>
                <a:ea typeface="+mn-lt"/>
                <a:cs typeface="+mn-lt"/>
              </a:rPr>
              <a:t>Accidents by cities follow an exponentially decreasing distribution</a:t>
            </a:r>
            <a:endParaRPr lang="en-US" sz="2000">
              <a:latin typeface="Times New Roman"/>
            </a:endParaRPr>
          </a:p>
          <a:p>
            <a:pPr algn="l"/>
            <a:endParaRPr lang="en-US"/>
          </a:p>
        </p:txBody>
      </p:sp>
      <p:pic>
        <p:nvPicPr>
          <p:cNvPr id="6" name="Picture 4" descr="Chart, histogram&#10;&#10;Description automatically generated">
            <a:extLst>
              <a:ext uri="{FF2B5EF4-FFF2-40B4-BE49-F238E27FC236}">
                <a16:creationId xmlns:a16="http://schemas.microsoft.com/office/drawing/2014/main" id="{D1CD6EAB-BC6C-423E-8484-A878F2C82C49}"/>
              </a:ext>
            </a:extLst>
          </p:cNvPr>
          <p:cNvPicPr>
            <a:picLocks noGrp="1" noChangeAspect="1"/>
          </p:cNvPicPr>
          <p:nvPr>
            <p:ph idx="1"/>
          </p:nvPr>
        </p:nvPicPr>
        <p:blipFill>
          <a:blip r:embed="rId2"/>
          <a:stretch>
            <a:fillRect/>
          </a:stretch>
        </p:blipFill>
        <p:spPr>
          <a:xfrm>
            <a:off x="5949752" y="1464837"/>
            <a:ext cx="5256383" cy="4125686"/>
          </a:xfrm>
        </p:spPr>
      </p:pic>
      <p:sp>
        <p:nvSpPr>
          <p:cNvPr id="11" name="TextBox 1">
            <a:extLst>
              <a:ext uri="{FF2B5EF4-FFF2-40B4-BE49-F238E27FC236}">
                <a16:creationId xmlns:a16="http://schemas.microsoft.com/office/drawing/2014/main" id="{0FFD852C-1AD3-4218-95AE-7B6138615DCE}"/>
              </a:ext>
            </a:extLst>
          </p:cNvPr>
          <p:cNvSpPr txBox="1"/>
          <p:nvPr/>
        </p:nvSpPr>
        <p:spPr>
          <a:xfrm>
            <a:off x="6564174" y="5753322"/>
            <a:ext cx="4717142"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Times New Roman"/>
                <a:ea typeface="+mn-lt"/>
                <a:cs typeface="+mn-lt"/>
              </a:rPr>
              <a:t>2.35% of the total number of cities have an accident number greater than 1000.</a:t>
            </a:r>
            <a:endParaRPr lang="en-US">
              <a:latin typeface="Times New Roman"/>
              <a:cs typeface="Times New Roman"/>
            </a:endParaRPr>
          </a:p>
        </p:txBody>
      </p:sp>
    </p:spTree>
    <p:extLst>
      <p:ext uri="{BB962C8B-B14F-4D97-AF65-F5344CB8AC3E}">
        <p14:creationId xmlns:p14="http://schemas.microsoft.com/office/powerpoint/2010/main" val="1452463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32564-A8EA-48DB-BB0C-B501C451A234}"/>
              </a:ext>
            </a:extLst>
          </p:cNvPr>
          <p:cNvSpPr>
            <a:spLocks noGrp="1"/>
          </p:cNvSpPr>
          <p:nvPr>
            <p:ph type="title"/>
          </p:nvPr>
        </p:nvSpPr>
        <p:spPr>
          <a:xfrm>
            <a:off x="596515" y="517236"/>
            <a:ext cx="9875520" cy="1022532"/>
          </a:xfrm>
        </p:spPr>
        <p:txBody>
          <a:bodyPr/>
          <a:lstStyle/>
          <a:p>
            <a:r>
              <a:rPr lang="en-US" sz="3200">
                <a:latin typeface="Arial Black"/>
              </a:rPr>
              <a:t>What is the level of severity that has been recorded the most?</a:t>
            </a:r>
          </a:p>
          <a:p>
            <a:endParaRPr lang="en-US" sz="3200">
              <a:latin typeface="Arial Black"/>
            </a:endParaRPr>
          </a:p>
        </p:txBody>
      </p:sp>
      <p:pic>
        <p:nvPicPr>
          <p:cNvPr id="7" name="Picture 7" descr="Chart, bar chart&#10;&#10;Description automatically generated">
            <a:extLst>
              <a:ext uri="{FF2B5EF4-FFF2-40B4-BE49-F238E27FC236}">
                <a16:creationId xmlns:a16="http://schemas.microsoft.com/office/drawing/2014/main" id="{64919B31-FE83-47C8-A71F-889C5F5C5B55}"/>
              </a:ext>
            </a:extLst>
          </p:cNvPr>
          <p:cNvPicPr>
            <a:picLocks noGrp="1" noChangeAspect="1"/>
          </p:cNvPicPr>
          <p:nvPr>
            <p:ph idx="1"/>
          </p:nvPr>
        </p:nvPicPr>
        <p:blipFill>
          <a:blip r:embed="rId2"/>
          <a:stretch>
            <a:fillRect/>
          </a:stretch>
        </p:blipFill>
        <p:spPr>
          <a:xfrm>
            <a:off x="6646366" y="1629228"/>
            <a:ext cx="5034707" cy="4626428"/>
          </a:xfrm>
        </p:spPr>
      </p:pic>
      <p:sp>
        <p:nvSpPr>
          <p:cNvPr id="8" name="TextBox 7">
            <a:extLst>
              <a:ext uri="{FF2B5EF4-FFF2-40B4-BE49-F238E27FC236}">
                <a16:creationId xmlns:a16="http://schemas.microsoft.com/office/drawing/2014/main" id="{4CF9BEDF-D02D-41D1-93DA-F48B6A278923}"/>
              </a:ext>
            </a:extLst>
          </p:cNvPr>
          <p:cNvSpPr txBox="1"/>
          <p:nvPr/>
        </p:nvSpPr>
        <p:spPr>
          <a:xfrm>
            <a:off x="667658" y="1632857"/>
            <a:ext cx="564605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mn-lt"/>
                <a:cs typeface="+mn-lt"/>
              </a:rPr>
              <a:t>The plot depicts that mostly the accidents had severity equal to 2(average) followed by 3 (above average). There are hardly any accidents with very low severity(0 and 1).</a:t>
            </a:r>
            <a:endParaRPr lang="en-US" b="1">
              <a:latin typeface="Times New Roman"/>
              <a:cs typeface="Times New Roman"/>
            </a:endParaRPr>
          </a:p>
        </p:txBody>
      </p:sp>
      <p:sp>
        <p:nvSpPr>
          <p:cNvPr id="9" name="TextBox 8">
            <a:extLst>
              <a:ext uri="{FF2B5EF4-FFF2-40B4-BE49-F238E27FC236}">
                <a16:creationId xmlns:a16="http://schemas.microsoft.com/office/drawing/2014/main" id="{F02FB73A-A27E-4F3A-8230-514F6D0726E0}"/>
              </a:ext>
            </a:extLst>
          </p:cNvPr>
          <p:cNvSpPr txBox="1"/>
          <p:nvPr/>
        </p:nvSpPr>
        <p:spPr>
          <a:xfrm>
            <a:off x="580573" y="3098799"/>
            <a:ext cx="581297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METHOD AND LOGIC BEHIND THE CODE :</a:t>
            </a:r>
            <a:endParaRPr lang="en-US">
              <a:solidFill>
                <a:schemeClr val="accent1"/>
              </a:solidFill>
              <a:ea typeface="+mn-lt"/>
              <a:cs typeface="+mn-lt"/>
            </a:endParaRPr>
          </a:p>
          <a:p>
            <a:endParaRPr lang="en-US" b="1" i="1" u="sng">
              <a:solidFill>
                <a:schemeClr val="accent1"/>
              </a:solidFill>
              <a:ea typeface="+mn-lt"/>
              <a:cs typeface="+mn-lt"/>
            </a:endParaRPr>
          </a:p>
          <a:p>
            <a:r>
              <a:rPr lang="en-US">
                <a:solidFill>
                  <a:schemeClr val="accent2"/>
                </a:solidFill>
                <a:latin typeface="Times New Roman"/>
                <a:cs typeface="Times New Roman"/>
              </a:rPr>
              <a:t>Since the data deals with obtaining the number of accidents with respect to the severity of the same, we have applied Method 1: We have used "</a:t>
            </a:r>
            <a:r>
              <a:rPr lang="en-US" err="1">
                <a:solidFill>
                  <a:schemeClr val="accent2"/>
                </a:solidFill>
                <a:latin typeface="Times New Roman"/>
                <a:cs typeface="Times New Roman"/>
              </a:rPr>
              <a:t>data.columnname.value_counts</a:t>
            </a:r>
            <a:r>
              <a:rPr lang="en-US">
                <a:solidFill>
                  <a:schemeClr val="accent2"/>
                </a:solidFill>
                <a:latin typeface="Times New Roman"/>
                <a:cs typeface="Times New Roman"/>
              </a:rPr>
              <a:t>()[:20].plot(kind = 'bar')" to first count the value of unique value in the column and plot a bar graph showing first 20 highest occurring values.</a:t>
            </a:r>
            <a:endParaRPr lang="en-US">
              <a:solidFill>
                <a:schemeClr val="accent2"/>
              </a:solidFill>
              <a:ea typeface="+mn-lt"/>
              <a:cs typeface="+mn-lt"/>
            </a:endParaRPr>
          </a:p>
          <a:p>
            <a:endParaRPr lang="en-US">
              <a:solidFill>
                <a:schemeClr val="accent2"/>
              </a:solidFill>
              <a:latin typeface="Times New Roman"/>
              <a:cs typeface="Times New Roman"/>
            </a:endParaRPr>
          </a:p>
          <a:p>
            <a:r>
              <a:rPr lang="en-US" b="1" i="1" u="sng">
                <a:solidFill>
                  <a:schemeClr val="accent1"/>
                </a:solidFill>
                <a:ea typeface="+mn-lt"/>
                <a:cs typeface="+mn-lt"/>
              </a:rPr>
              <a:t>TYPE OF PLOT : </a:t>
            </a:r>
            <a:endParaRPr lang="en-US">
              <a:solidFill>
                <a:schemeClr val="accent1"/>
              </a:solidFill>
              <a:ea typeface="+mn-lt"/>
              <a:cs typeface="+mn-lt"/>
            </a:endParaRPr>
          </a:p>
          <a:p>
            <a:r>
              <a:rPr lang="en-US" b="1" i="1">
                <a:solidFill>
                  <a:schemeClr val="accent1"/>
                </a:solidFill>
                <a:ea typeface="+mn-lt"/>
                <a:cs typeface="+mn-lt"/>
              </a:rPr>
              <a:t> </a:t>
            </a:r>
            <a:r>
              <a:rPr lang="en-US" b="1" i="1">
                <a:latin typeface="Times New Roman"/>
                <a:ea typeface="+mn-lt"/>
                <a:cs typeface="+mn-lt"/>
              </a:rPr>
              <a:t>.</a:t>
            </a:r>
            <a:r>
              <a:rPr lang="en-US" b="1" i="1" err="1">
                <a:latin typeface="Times New Roman"/>
                <a:ea typeface="+mn-lt"/>
                <a:cs typeface="+mn-lt"/>
              </a:rPr>
              <a:t>plot.bar</a:t>
            </a:r>
            <a:r>
              <a:rPr lang="en-US" b="1" i="1">
                <a:latin typeface="Times New Roman"/>
                <a:ea typeface="+mn-lt"/>
                <a:cs typeface="+mn-lt"/>
              </a:rPr>
              <a:t>() from the matplotlib library</a:t>
            </a:r>
            <a:endParaRPr lang="en-US">
              <a:latin typeface="Times New Roman"/>
            </a:endParaRPr>
          </a:p>
          <a:p>
            <a:endParaRPr lang="en-US" b="1" i="1" u="sng">
              <a:solidFill>
                <a:srgbClr val="A6B727"/>
              </a:solidFill>
            </a:endParaRPr>
          </a:p>
          <a:p>
            <a:endParaRPr lang="en-US"/>
          </a:p>
          <a:p>
            <a:endParaRPr lang="en-US"/>
          </a:p>
        </p:txBody>
      </p:sp>
    </p:spTree>
    <p:extLst>
      <p:ext uri="{BB962C8B-B14F-4D97-AF65-F5344CB8AC3E}">
        <p14:creationId xmlns:p14="http://schemas.microsoft.com/office/powerpoint/2010/main" val="403215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CB7AB-704E-49BF-B061-F955CBF6FF55}"/>
              </a:ext>
            </a:extLst>
          </p:cNvPr>
          <p:cNvSpPr>
            <a:spLocks noGrp="1"/>
          </p:cNvSpPr>
          <p:nvPr>
            <p:ph type="title"/>
          </p:nvPr>
        </p:nvSpPr>
        <p:spPr>
          <a:xfrm>
            <a:off x="364911" y="620376"/>
            <a:ext cx="10452168" cy="930387"/>
          </a:xfrm>
        </p:spPr>
        <p:txBody>
          <a:bodyPr>
            <a:normAutofit fontScale="90000"/>
          </a:bodyPr>
          <a:lstStyle/>
          <a:p>
            <a:r>
              <a:rPr lang="en-US" sz="3200">
                <a:latin typeface="Arial Black"/>
              </a:rPr>
              <a:t>During which weather condition was the number of accidents the highest?</a:t>
            </a:r>
          </a:p>
          <a:p>
            <a:endParaRPr lang="en-US">
              <a:latin typeface="Arial Black"/>
            </a:endParaRPr>
          </a:p>
        </p:txBody>
      </p:sp>
      <p:pic>
        <p:nvPicPr>
          <p:cNvPr id="7" name="Picture 7" descr="Chart, bar chart, histogram&#10;&#10;Description automatically generated">
            <a:extLst>
              <a:ext uri="{FF2B5EF4-FFF2-40B4-BE49-F238E27FC236}">
                <a16:creationId xmlns:a16="http://schemas.microsoft.com/office/drawing/2014/main" id="{B20AACBE-5211-44C8-A4D5-3140EEA157AE}"/>
              </a:ext>
            </a:extLst>
          </p:cNvPr>
          <p:cNvPicPr>
            <a:picLocks noGrp="1" noChangeAspect="1"/>
          </p:cNvPicPr>
          <p:nvPr>
            <p:ph idx="1"/>
          </p:nvPr>
        </p:nvPicPr>
        <p:blipFill>
          <a:blip r:embed="rId2"/>
          <a:stretch>
            <a:fillRect/>
          </a:stretch>
        </p:blipFill>
        <p:spPr>
          <a:xfrm>
            <a:off x="6954533" y="1875971"/>
            <a:ext cx="4911863" cy="4038600"/>
          </a:xfrm>
        </p:spPr>
      </p:pic>
      <p:sp>
        <p:nvSpPr>
          <p:cNvPr id="8" name="TextBox 7">
            <a:extLst>
              <a:ext uri="{FF2B5EF4-FFF2-40B4-BE49-F238E27FC236}">
                <a16:creationId xmlns:a16="http://schemas.microsoft.com/office/drawing/2014/main" id="{B402F3D2-510C-42A8-B361-846180DD080A}"/>
              </a:ext>
            </a:extLst>
          </p:cNvPr>
          <p:cNvSpPr txBox="1"/>
          <p:nvPr/>
        </p:nvSpPr>
        <p:spPr>
          <a:xfrm>
            <a:off x="906831" y="1651288"/>
            <a:ext cx="567508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mn-lt"/>
                <a:cs typeface="+mn-lt"/>
              </a:rPr>
              <a:t>The weather condition for most of the accidents was clear, followed by overcast and mostly cloudy. Overcast and mostly cloudy are reasonable factors for accidents unlike clear, which means that weather conditions also do not play an important role.</a:t>
            </a:r>
            <a:endParaRPr lang="en-US" b="1">
              <a:latin typeface="Times New Roman"/>
              <a:cs typeface="Times New Roman"/>
            </a:endParaRPr>
          </a:p>
          <a:p>
            <a:br>
              <a:rPr lang="en-US"/>
            </a:br>
            <a:endParaRPr lang="en-US" b="1"/>
          </a:p>
          <a:p>
            <a:br>
              <a:rPr lang="en-US"/>
            </a:br>
            <a:endParaRPr lang="en-US" b="1"/>
          </a:p>
        </p:txBody>
      </p:sp>
      <p:sp>
        <p:nvSpPr>
          <p:cNvPr id="9" name="TextBox 8">
            <a:extLst>
              <a:ext uri="{FF2B5EF4-FFF2-40B4-BE49-F238E27FC236}">
                <a16:creationId xmlns:a16="http://schemas.microsoft.com/office/drawing/2014/main" id="{9FBDD849-590A-4932-81E4-3D09F820C526}"/>
              </a:ext>
            </a:extLst>
          </p:cNvPr>
          <p:cNvSpPr txBox="1"/>
          <p:nvPr/>
        </p:nvSpPr>
        <p:spPr>
          <a:xfrm>
            <a:off x="907143" y="3389086"/>
            <a:ext cx="46881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METHOD AND LOGIC BEHIND THE CODE :</a:t>
            </a:r>
            <a:endParaRPr lang="en-US">
              <a:solidFill>
                <a:schemeClr val="accent1"/>
              </a:solidFill>
              <a:ea typeface="+mn-lt"/>
              <a:cs typeface="+mn-lt"/>
            </a:endParaRPr>
          </a:p>
          <a:p>
            <a:pPr algn="l"/>
            <a:endParaRPr lang="en-US" b="1" i="1" u="sng">
              <a:solidFill>
                <a:schemeClr val="accent1"/>
              </a:solidFill>
            </a:endParaRPr>
          </a:p>
          <a:p>
            <a:r>
              <a:rPr lang="en-US">
                <a:solidFill>
                  <a:schemeClr val="accent2"/>
                </a:solidFill>
                <a:latin typeface="Times New Roman"/>
                <a:cs typeface="Times New Roman"/>
              </a:rPr>
              <a:t>Method 1: We have used "</a:t>
            </a:r>
            <a:r>
              <a:rPr lang="en-US" err="1">
                <a:solidFill>
                  <a:schemeClr val="accent2"/>
                </a:solidFill>
                <a:latin typeface="Times New Roman"/>
                <a:cs typeface="Times New Roman"/>
              </a:rPr>
              <a:t>data.columnname.value_counts</a:t>
            </a:r>
            <a:r>
              <a:rPr lang="en-US">
                <a:solidFill>
                  <a:schemeClr val="accent2"/>
                </a:solidFill>
                <a:latin typeface="Times New Roman"/>
                <a:cs typeface="Times New Roman"/>
              </a:rPr>
              <a:t>()[:10].plot(kind = 'bar')"to get the value counts of each unique value in the column and plot a bar graph showing first 10 highest occurring values.</a:t>
            </a:r>
            <a:endParaRPr lang="en-US">
              <a:solidFill>
                <a:schemeClr val="accent2"/>
              </a:solidFill>
            </a:endParaRPr>
          </a:p>
          <a:p>
            <a:endParaRPr lang="en-US">
              <a:solidFill>
                <a:schemeClr val="accent2"/>
              </a:solidFill>
              <a:latin typeface="Times New Roman"/>
              <a:cs typeface="Times New Roman"/>
            </a:endParaRPr>
          </a:p>
          <a:p>
            <a:r>
              <a:rPr lang="en-US" b="1" i="1" u="sng">
                <a:solidFill>
                  <a:schemeClr val="accent1"/>
                </a:solidFill>
                <a:ea typeface="+mn-lt"/>
                <a:cs typeface="+mn-lt"/>
              </a:rPr>
              <a:t>TYPE OF PLOT : </a:t>
            </a:r>
            <a:endParaRPr lang="en-US">
              <a:solidFill>
                <a:schemeClr val="accent1"/>
              </a:solidFill>
              <a:ea typeface="+mn-lt"/>
              <a:cs typeface="+mn-lt"/>
            </a:endParaRPr>
          </a:p>
          <a:p>
            <a:r>
              <a:rPr lang="en-US" b="1" i="1">
                <a:latin typeface="Times New Roman"/>
                <a:ea typeface="+mn-lt"/>
                <a:cs typeface="+mn-lt"/>
              </a:rPr>
              <a:t> .</a:t>
            </a:r>
            <a:r>
              <a:rPr lang="en-US" b="1" i="1" err="1">
                <a:latin typeface="Times New Roman"/>
                <a:ea typeface="+mn-lt"/>
                <a:cs typeface="+mn-lt"/>
              </a:rPr>
              <a:t>plot.bar</a:t>
            </a:r>
            <a:r>
              <a:rPr lang="en-US" b="1" i="1">
                <a:latin typeface="Times New Roman"/>
                <a:ea typeface="+mn-lt"/>
                <a:cs typeface="+mn-lt"/>
              </a:rPr>
              <a:t>() from the matplotlib library</a:t>
            </a:r>
          </a:p>
          <a:p>
            <a:endParaRPr lang="en-US">
              <a:ea typeface="+mn-lt"/>
              <a:cs typeface="+mn-lt"/>
            </a:endParaRPr>
          </a:p>
          <a:p>
            <a:endParaRPr lang="en-US">
              <a:solidFill>
                <a:schemeClr val="accent2"/>
              </a:solidFill>
              <a:latin typeface="Times New Roman"/>
              <a:cs typeface="Times New Roman"/>
            </a:endParaRPr>
          </a:p>
          <a:p>
            <a:endParaRPr lang="en-US"/>
          </a:p>
        </p:txBody>
      </p:sp>
    </p:spTree>
    <p:extLst>
      <p:ext uri="{BB962C8B-B14F-4D97-AF65-F5344CB8AC3E}">
        <p14:creationId xmlns:p14="http://schemas.microsoft.com/office/powerpoint/2010/main" val="2555427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5A1C-955B-497B-BBD9-590EA93DFB91}"/>
              </a:ext>
            </a:extLst>
          </p:cNvPr>
          <p:cNvSpPr>
            <a:spLocks noGrp="1"/>
          </p:cNvSpPr>
          <p:nvPr>
            <p:ph type="title"/>
          </p:nvPr>
        </p:nvSpPr>
        <p:spPr>
          <a:xfrm>
            <a:off x="587279" y="278630"/>
            <a:ext cx="9875520" cy="862875"/>
          </a:xfrm>
        </p:spPr>
        <p:txBody>
          <a:bodyPr>
            <a:normAutofit fontScale="90000"/>
          </a:bodyPr>
          <a:lstStyle/>
          <a:p>
            <a:br>
              <a:rPr lang="en-US"/>
            </a:br>
            <a:r>
              <a:rPr lang="en-US" sz="3600">
                <a:latin typeface="Arial Black"/>
              </a:rPr>
              <a:t>What time of the day are the accidents most likely to occur?</a:t>
            </a:r>
          </a:p>
        </p:txBody>
      </p:sp>
      <p:pic>
        <p:nvPicPr>
          <p:cNvPr id="7" name="Picture 7" descr="Chart, histogram&#10;&#10;Description automatically generated">
            <a:extLst>
              <a:ext uri="{FF2B5EF4-FFF2-40B4-BE49-F238E27FC236}">
                <a16:creationId xmlns:a16="http://schemas.microsoft.com/office/drawing/2014/main" id="{CF7EBFBA-5887-4580-B38F-8A2BBF7B5E84}"/>
              </a:ext>
            </a:extLst>
          </p:cNvPr>
          <p:cNvPicPr>
            <a:picLocks noGrp="1" noChangeAspect="1"/>
          </p:cNvPicPr>
          <p:nvPr>
            <p:ph idx="1"/>
          </p:nvPr>
        </p:nvPicPr>
        <p:blipFill>
          <a:blip r:embed="rId2"/>
          <a:stretch>
            <a:fillRect/>
          </a:stretch>
        </p:blipFill>
        <p:spPr>
          <a:xfrm>
            <a:off x="6198228" y="2115457"/>
            <a:ext cx="5626188" cy="4038600"/>
          </a:xfrm>
        </p:spPr>
      </p:pic>
      <p:sp>
        <p:nvSpPr>
          <p:cNvPr id="8" name="TextBox 7">
            <a:extLst>
              <a:ext uri="{FF2B5EF4-FFF2-40B4-BE49-F238E27FC236}">
                <a16:creationId xmlns:a16="http://schemas.microsoft.com/office/drawing/2014/main" id="{AAC17707-69E0-40A8-A114-418F499F666F}"/>
              </a:ext>
            </a:extLst>
          </p:cNvPr>
          <p:cNvSpPr txBox="1"/>
          <p:nvPr/>
        </p:nvSpPr>
        <p:spPr>
          <a:xfrm>
            <a:off x="747486" y="1670023"/>
            <a:ext cx="497839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mn-lt"/>
                <a:cs typeface="+mn-lt"/>
              </a:rPr>
              <a:t>There are two peaks in the graph- one in the morning between 6 am to 9 am and another between 3 pm and 6 pm. This is consistent with the assumption that rush hours in the morning and evening could lead to more accidents.</a:t>
            </a:r>
            <a:endParaRPr lang="en-US" b="1">
              <a:latin typeface="Times New Roman"/>
              <a:cs typeface="Times New Roman"/>
            </a:endParaRPr>
          </a:p>
          <a:p>
            <a:br>
              <a:rPr lang="en-US">
                <a:ea typeface="+mn-lt"/>
                <a:cs typeface="+mn-lt"/>
              </a:rPr>
            </a:br>
            <a:endParaRPr lang="en-US" b="1">
              <a:ea typeface="+mn-lt"/>
              <a:cs typeface="+mn-lt"/>
            </a:endParaRPr>
          </a:p>
        </p:txBody>
      </p:sp>
      <p:sp>
        <p:nvSpPr>
          <p:cNvPr id="9" name="TextBox 8">
            <a:extLst>
              <a:ext uri="{FF2B5EF4-FFF2-40B4-BE49-F238E27FC236}">
                <a16:creationId xmlns:a16="http://schemas.microsoft.com/office/drawing/2014/main" id="{96E60EB5-F9FF-4B62-AE34-8E17A9A7A79D}"/>
              </a:ext>
            </a:extLst>
          </p:cNvPr>
          <p:cNvSpPr txBox="1"/>
          <p:nvPr/>
        </p:nvSpPr>
        <p:spPr>
          <a:xfrm>
            <a:off x="746866" y="3206740"/>
            <a:ext cx="431074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dirty="0">
                <a:solidFill>
                  <a:schemeClr val="accent1"/>
                </a:solidFill>
                <a:ea typeface="+mn-lt"/>
                <a:cs typeface="+mn-lt"/>
              </a:rPr>
              <a:t>METHOD AND LOGIC BEHIND THE CODE :</a:t>
            </a:r>
            <a:endParaRPr lang="en-US" dirty="0">
              <a:solidFill>
                <a:schemeClr val="accent1"/>
              </a:solidFill>
              <a:ea typeface="+mn-lt"/>
              <a:cs typeface="+mn-lt"/>
            </a:endParaRPr>
          </a:p>
          <a:p>
            <a:endParaRPr lang="en-US" b="1" i="1" u="sng" dirty="0">
              <a:solidFill>
                <a:schemeClr val="accent1"/>
              </a:solidFill>
              <a:latin typeface="Corbel"/>
              <a:ea typeface="+mn-lt"/>
              <a:cs typeface="+mn-lt"/>
            </a:endParaRPr>
          </a:p>
          <a:p>
            <a:r>
              <a:rPr lang="en-US" dirty="0">
                <a:solidFill>
                  <a:schemeClr val="accent2"/>
                </a:solidFill>
                <a:latin typeface="Times New Roman"/>
                <a:ea typeface="+mn-lt"/>
                <a:cs typeface="+mn-lt"/>
              </a:rPr>
              <a:t>To get the most frequent time when the accidents happen, we have used Method 3 where we plotted the data from the '</a:t>
            </a:r>
            <a:r>
              <a:rPr lang="en-US" dirty="0" err="1">
                <a:solidFill>
                  <a:schemeClr val="accent2"/>
                </a:solidFill>
                <a:latin typeface="Times New Roman"/>
                <a:ea typeface="+mn-lt"/>
                <a:cs typeface="+mn-lt"/>
              </a:rPr>
              <a:t>Start_Time</a:t>
            </a:r>
            <a:r>
              <a:rPr lang="en-US" dirty="0">
                <a:solidFill>
                  <a:schemeClr val="accent2"/>
                </a:solidFill>
                <a:latin typeface="Times New Roman"/>
                <a:ea typeface="+mn-lt"/>
                <a:cs typeface="+mn-lt"/>
              </a:rPr>
              <a:t>' column by extracting the hour of the day with the help of the in-built function .</a:t>
            </a:r>
            <a:r>
              <a:rPr lang="en-US" dirty="0" err="1">
                <a:solidFill>
                  <a:schemeClr val="accent2"/>
                </a:solidFill>
                <a:latin typeface="Times New Roman"/>
                <a:ea typeface="+mn-lt"/>
                <a:cs typeface="+mn-lt"/>
              </a:rPr>
              <a:t>dt.hour</a:t>
            </a:r>
            <a:r>
              <a:rPr lang="en-US" dirty="0">
                <a:solidFill>
                  <a:schemeClr val="accent2"/>
                </a:solidFill>
                <a:latin typeface="Times New Roman"/>
                <a:ea typeface="+mn-lt"/>
                <a:cs typeface="+mn-lt"/>
              </a:rPr>
              <a:t>.</a:t>
            </a:r>
            <a:endParaRPr lang="en-US" dirty="0">
              <a:solidFill>
                <a:schemeClr val="accent2"/>
              </a:solidFill>
              <a:latin typeface="Times New Roman"/>
              <a:cs typeface="Times New Roman"/>
            </a:endParaRPr>
          </a:p>
          <a:p>
            <a:endParaRPr lang="en-US">
              <a:solidFill>
                <a:schemeClr val="accent2"/>
              </a:solidFill>
              <a:latin typeface="Times New Roman"/>
              <a:ea typeface="+mn-lt"/>
              <a:cs typeface="+mn-lt"/>
            </a:endParaRPr>
          </a:p>
          <a:p>
            <a:r>
              <a:rPr lang="en-US" b="1" i="1" u="sng" dirty="0">
                <a:solidFill>
                  <a:schemeClr val="accent1"/>
                </a:solidFill>
                <a:ea typeface="+mn-lt"/>
                <a:cs typeface="+mn-lt"/>
              </a:rPr>
              <a:t>TYPE OF PLOT : </a:t>
            </a:r>
            <a:endParaRPr lang="en-US" dirty="0">
              <a:solidFill>
                <a:schemeClr val="accent1"/>
              </a:solidFill>
              <a:latin typeface="Times New Roman"/>
              <a:ea typeface="+mn-lt"/>
              <a:cs typeface="Times New Roman"/>
            </a:endParaRPr>
          </a:p>
          <a:p>
            <a:r>
              <a:rPr lang="en-US" b="1" i="1" dirty="0">
                <a:latin typeface="Times New Roman"/>
                <a:ea typeface="+mn-lt"/>
                <a:cs typeface="+mn-lt"/>
              </a:rPr>
              <a:t>.</a:t>
            </a:r>
            <a:r>
              <a:rPr lang="en-US" b="1" i="1" dirty="0" err="1">
                <a:latin typeface="Times New Roman"/>
                <a:ea typeface="+mn-lt"/>
                <a:cs typeface="+mn-lt"/>
              </a:rPr>
              <a:t>distplot</a:t>
            </a:r>
            <a:r>
              <a:rPr lang="en-US" b="1" i="1" dirty="0">
                <a:latin typeface="Times New Roman"/>
                <a:ea typeface="+mn-lt"/>
                <a:cs typeface="+mn-lt"/>
              </a:rPr>
              <a:t>() from the matplotlib library</a:t>
            </a:r>
            <a:endParaRPr lang="en-US" dirty="0">
              <a:latin typeface="Times New Roman"/>
              <a:cs typeface="Times New Roman"/>
            </a:endParaRPr>
          </a:p>
          <a:p>
            <a:endParaRPr lang="en-US"/>
          </a:p>
        </p:txBody>
      </p:sp>
    </p:spTree>
    <p:extLst>
      <p:ext uri="{BB962C8B-B14F-4D97-AF65-F5344CB8AC3E}">
        <p14:creationId xmlns:p14="http://schemas.microsoft.com/office/powerpoint/2010/main" val="1452171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9EF8-290E-48E9-93F6-EBCFA9B5F2F8}"/>
              </a:ext>
            </a:extLst>
          </p:cNvPr>
          <p:cNvSpPr>
            <a:spLocks noGrp="1"/>
          </p:cNvSpPr>
          <p:nvPr>
            <p:ph type="title"/>
          </p:nvPr>
        </p:nvSpPr>
        <p:spPr>
          <a:xfrm>
            <a:off x="346693" y="197263"/>
            <a:ext cx="9875520" cy="1022532"/>
          </a:xfrm>
        </p:spPr>
        <p:txBody>
          <a:bodyPr>
            <a:normAutofit/>
          </a:bodyPr>
          <a:lstStyle/>
          <a:p>
            <a:r>
              <a:rPr lang="en-US" sz="3200">
                <a:latin typeface="Arial Black"/>
              </a:rPr>
              <a:t>On which day do the accidents occur the most? </a:t>
            </a:r>
          </a:p>
        </p:txBody>
      </p:sp>
      <p:pic>
        <p:nvPicPr>
          <p:cNvPr id="4" name="Picture 4" descr="Chart, histogram&#10;&#10;Description automatically generated">
            <a:extLst>
              <a:ext uri="{FF2B5EF4-FFF2-40B4-BE49-F238E27FC236}">
                <a16:creationId xmlns:a16="http://schemas.microsoft.com/office/drawing/2014/main" id="{DA9D0033-47B3-422B-97BA-695EB705B851}"/>
              </a:ext>
            </a:extLst>
          </p:cNvPr>
          <p:cNvPicPr>
            <a:picLocks noChangeAspect="1"/>
          </p:cNvPicPr>
          <p:nvPr/>
        </p:nvPicPr>
        <p:blipFill>
          <a:blip r:embed="rId2"/>
          <a:stretch>
            <a:fillRect/>
          </a:stretch>
        </p:blipFill>
        <p:spPr>
          <a:xfrm>
            <a:off x="350518" y="1191690"/>
            <a:ext cx="2931468" cy="1653853"/>
          </a:xfrm>
          <a:prstGeom prst="rect">
            <a:avLst/>
          </a:prstGeom>
        </p:spPr>
      </p:pic>
      <p:pic>
        <p:nvPicPr>
          <p:cNvPr id="5" name="Picture 5" descr="Chart, histogram&#10;&#10;Description automatically generated">
            <a:extLst>
              <a:ext uri="{FF2B5EF4-FFF2-40B4-BE49-F238E27FC236}">
                <a16:creationId xmlns:a16="http://schemas.microsoft.com/office/drawing/2014/main" id="{6A69C0FC-BBEF-463A-865A-9BF16AB91DBA}"/>
              </a:ext>
            </a:extLst>
          </p:cNvPr>
          <p:cNvPicPr>
            <a:picLocks noChangeAspect="1"/>
          </p:cNvPicPr>
          <p:nvPr/>
        </p:nvPicPr>
        <p:blipFill>
          <a:blip r:embed="rId3"/>
          <a:stretch>
            <a:fillRect/>
          </a:stretch>
        </p:blipFill>
        <p:spPr>
          <a:xfrm>
            <a:off x="3369541" y="1286261"/>
            <a:ext cx="2728757" cy="1651472"/>
          </a:xfrm>
          <a:prstGeom prst="rect">
            <a:avLst/>
          </a:prstGeom>
        </p:spPr>
      </p:pic>
      <p:pic>
        <p:nvPicPr>
          <p:cNvPr id="6" name="Picture 6" descr="Chart, histogram&#10;&#10;Description automatically generated">
            <a:extLst>
              <a:ext uri="{FF2B5EF4-FFF2-40B4-BE49-F238E27FC236}">
                <a16:creationId xmlns:a16="http://schemas.microsoft.com/office/drawing/2014/main" id="{E2E89E05-5FE0-4A86-9755-740D89EEBF48}"/>
              </a:ext>
            </a:extLst>
          </p:cNvPr>
          <p:cNvPicPr>
            <a:picLocks noChangeAspect="1"/>
          </p:cNvPicPr>
          <p:nvPr/>
        </p:nvPicPr>
        <p:blipFill>
          <a:blip r:embed="rId4"/>
          <a:stretch>
            <a:fillRect/>
          </a:stretch>
        </p:blipFill>
        <p:spPr>
          <a:xfrm>
            <a:off x="6186928" y="1258075"/>
            <a:ext cx="2808387" cy="1648752"/>
          </a:xfrm>
          <a:prstGeom prst="rect">
            <a:avLst/>
          </a:prstGeom>
        </p:spPr>
      </p:pic>
      <p:pic>
        <p:nvPicPr>
          <p:cNvPr id="7" name="Picture 7" descr="Chart, histogram&#10;&#10;Description automatically generated">
            <a:extLst>
              <a:ext uri="{FF2B5EF4-FFF2-40B4-BE49-F238E27FC236}">
                <a16:creationId xmlns:a16="http://schemas.microsoft.com/office/drawing/2014/main" id="{7A539AED-18BA-49EE-8766-A74BF26D4E2A}"/>
              </a:ext>
            </a:extLst>
          </p:cNvPr>
          <p:cNvPicPr>
            <a:picLocks noChangeAspect="1"/>
          </p:cNvPicPr>
          <p:nvPr/>
        </p:nvPicPr>
        <p:blipFill>
          <a:blip r:embed="rId5"/>
          <a:stretch>
            <a:fillRect/>
          </a:stretch>
        </p:blipFill>
        <p:spPr>
          <a:xfrm>
            <a:off x="350165" y="2979743"/>
            <a:ext cx="2924126" cy="1605954"/>
          </a:xfrm>
          <a:prstGeom prst="rect">
            <a:avLst/>
          </a:prstGeom>
        </p:spPr>
      </p:pic>
      <p:pic>
        <p:nvPicPr>
          <p:cNvPr id="8" name="Picture 8" descr="Chart, histogram&#10;&#10;Description automatically generated">
            <a:extLst>
              <a:ext uri="{FF2B5EF4-FFF2-40B4-BE49-F238E27FC236}">
                <a16:creationId xmlns:a16="http://schemas.microsoft.com/office/drawing/2014/main" id="{91393D02-A40C-4AC5-B04D-D48CECD6B2B9}"/>
              </a:ext>
            </a:extLst>
          </p:cNvPr>
          <p:cNvPicPr>
            <a:picLocks noChangeAspect="1"/>
          </p:cNvPicPr>
          <p:nvPr/>
        </p:nvPicPr>
        <p:blipFill>
          <a:blip r:embed="rId6"/>
          <a:stretch>
            <a:fillRect/>
          </a:stretch>
        </p:blipFill>
        <p:spPr>
          <a:xfrm>
            <a:off x="3370050" y="3017328"/>
            <a:ext cx="2725509" cy="1609961"/>
          </a:xfrm>
          <a:prstGeom prst="rect">
            <a:avLst/>
          </a:prstGeom>
        </p:spPr>
      </p:pic>
      <p:pic>
        <p:nvPicPr>
          <p:cNvPr id="9" name="Picture 9" descr="Chart, histogram&#10;&#10;Description automatically generated">
            <a:extLst>
              <a:ext uri="{FF2B5EF4-FFF2-40B4-BE49-F238E27FC236}">
                <a16:creationId xmlns:a16="http://schemas.microsoft.com/office/drawing/2014/main" id="{6DAF25EA-6B6E-4A56-8E55-79EC27FC1AC1}"/>
              </a:ext>
            </a:extLst>
          </p:cNvPr>
          <p:cNvPicPr>
            <a:picLocks noChangeAspect="1"/>
          </p:cNvPicPr>
          <p:nvPr/>
        </p:nvPicPr>
        <p:blipFill>
          <a:blip r:embed="rId7"/>
          <a:stretch>
            <a:fillRect/>
          </a:stretch>
        </p:blipFill>
        <p:spPr>
          <a:xfrm>
            <a:off x="6184539" y="2940860"/>
            <a:ext cx="2626582" cy="1655121"/>
          </a:xfrm>
          <a:prstGeom prst="rect">
            <a:avLst/>
          </a:prstGeom>
        </p:spPr>
      </p:pic>
      <p:pic>
        <p:nvPicPr>
          <p:cNvPr id="10" name="Picture 10" descr="Chart, histogram&#10;&#10;Description automatically generated">
            <a:extLst>
              <a:ext uri="{FF2B5EF4-FFF2-40B4-BE49-F238E27FC236}">
                <a16:creationId xmlns:a16="http://schemas.microsoft.com/office/drawing/2014/main" id="{0AF866F7-B9F6-45F0-8ADD-E69550668520}"/>
              </a:ext>
            </a:extLst>
          </p:cNvPr>
          <p:cNvPicPr>
            <a:picLocks noChangeAspect="1"/>
          </p:cNvPicPr>
          <p:nvPr/>
        </p:nvPicPr>
        <p:blipFill>
          <a:blip r:embed="rId8"/>
          <a:stretch>
            <a:fillRect/>
          </a:stretch>
        </p:blipFill>
        <p:spPr>
          <a:xfrm>
            <a:off x="348924" y="4783772"/>
            <a:ext cx="2924925" cy="1474916"/>
          </a:xfrm>
          <a:prstGeom prst="rect">
            <a:avLst/>
          </a:prstGeom>
        </p:spPr>
      </p:pic>
      <p:sp>
        <p:nvSpPr>
          <p:cNvPr id="11" name="TextBox 10">
            <a:extLst>
              <a:ext uri="{FF2B5EF4-FFF2-40B4-BE49-F238E27FC236}">
                <a16:creationId xmlns:a16="http://schemas.microsoft.com/office/drawing/2014/main" id="{DA16F589-3CA1-49BF-9530-A8CEADD0FE4E}"/>
              </a:ext>
            </a:extLst>
          </p:cNvPr>
          <p:cNvSpPr txBox="1"/>
          <p:nvPr/>
        </p:nvSpPr>
        <p:spPr>
          <a:xfrm>
            <a:off x="8993726" y="1365943"/>
            <a:ext cx="290409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ea typeface="+mn-lt"/>
                <a:cs typeface="+mn-lt"/>
              </a:rPr>
              <a:t>While Weekdays follow the general 24-hour pattern- two peaks are coinciding with work rush hours; the distribution for weekend sees a peak between 10 am and 2 pm. This could be due to people going out for leisurely activities on Sundays.</a:t>
            </a:r>
            <a:endParaRPr lang="en-US" sz="1600" b="1">
              <a:latin typeface="Times New Roman"/>
              <a:cs typeface="Times New Roman"/>
            </a:endParaRPr>
          </a:p>
        </p:txBody>
      </p:sp>
      <p:sp>
        <p:nvSpPr>
          <p:cNvPr id="12" name="TextBox 11">
            <a:extLst>
              <a:ext uri="{FF2B5EF4-FFF2-40B4-BE49-F238E27FC236}">
                <a16:creationId xmlns:a16="http://schemas.microsoft.com/office/drawing/2014/main" id="{BE533B1B-6E53-4D6E-96B8-BB195426E41F}"/>
              </a:ext>
            </a:extLst>
          </p:cNvPr>
          <p:cNvSpPr txBox="1"/>
          <p:nvPr/>
        </p:nvSpPr>
        <p:spPr>
          <a:xfrm>
            <a:off x="3368925" y="4786248"/>
            <a:ext cx="483708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1" u="sng">
                <a:solidFill>
                  <a:schemeClr val="accent1"/>
                </a:solidFill>
                <a:ea typeface="+mn-lt"/>
                <a:cs typeface="+mn-lt"/>
              </a:rPr>
              <a:t>METHOD AND LOGIC BEHIND THE CODE : </a:t>
            </a:r>
          </a:p>
          <a:p>
            <a:endParaRPr lang="en-US" sz="1600" b="1" i="1" u="sng">
              <a:solidFill>
                <a:schemeClr val="accent1"/>
              </a:solidFill>
              <a:ea typeface="+mn-lt"/>
              <a:cs typeface="+mn-lt"/>
            </a:endParaRPr>
          </a:p>
          <a:p>
            <a:r>
              <a:rPr lang="en-US" sz="1600">
                <a:solidFill>
                  <a:srgbClr val="FF0000"/>
                </a:solidFill>
                <a:latin typeface="Times New Roman"/>
                <a:ea typeface="+mn-lt"/>
                <a:cs typeface="+mn-lt"/>
              </a:rPr>
              <a:t>We have used method 4 where we have extracted the day of the week  and have created new </a:t>
            </a:r>
            <a:r>
              <a:rPr lang="en-US" sz="1600" err="1">
                <a:solidFill>
                  <a:srgbClr val="FF0000"/>
                </a:solidFill>
                <a:latin typeface="Times New Roman"/>
                <a:ea typeface="+mn-lt"/>
                <a:cs typeface="+mn-lt"/>
              </a:rPr>
              <a:t>dataframes</a:t>
            </a:r>
            <a:r>
              <a:rPr lang="en-US" sz="1600">
                <a:solidFill>
                  <a:srgbClr val="FF0000"/>
                </a:solidFill>
                <a:latin typeface="Times New Roman"/>
                <a:ea typeface="+mn-lt"/>
                <a:cs typeface="+mn-lt"/>
              </a:rPr>
              <a:t> for each day and have plotted the data in the form of the </a:t>
            </a:r>
            <a:r>
              <a:rPr lang="en-US" sz="1600" err="1">
                <a:solidFill>
                  <a:srgbClr val="FF0000"/>
                </a:solidFill>
                <a:latin typeface="Times New Roman"/>
                <a:ea typeface="+mn-lt"/>
                <a:cs typeface="+mn-lt"/>
              </a:rPr>
              <a:t>distplot</a:t>
            </a:r>
            <a:r>
              <a:rPr lang="en-US" sz="1600">
                <a:solidFill>
                  <a:srgbClr val="FF0000"/>
                </a:solidFill>
                <a:latin typeface="Times New Roman"/>
                <a:ea typeface="+mn-lt"/>
                <a:cs typeface="+mn-lt"/>
              </a:rPr>
              <a:t>.</a:t>
            </a:r>
          </a:p>
        </p:txBody>
      </p:sp>
      <p:sp>
        <p:nvSpPr>
          <p:cNvPr id="14" name="TextBox 13">
            <a:extLst>
              <a:ext uri="{FF2B5EF4-FFF2-40B4-BE49-F238E27FC236}">
                <a16:creationId xmlns:a16="http://schemas.microsoft.com/office/drawing/2014/main" id="{2701D41C-D21A-4F32-BAA6-AFD010AFD163}"/>
              </a:ext>
            </a:extLst>
          </p:cNvPr>
          <p:cNvSpPr txBox="1"/>
          <p:nvPr/>
        </p:nvSpPr>
        <p:spPr>
          <a:xfrm>
            <a:off x="7615122" y="4785370"/>
            <a:ext cx="433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u="sng">
                <a:solidFill>
                  <a:schemeClr val="accent1"/>
                </a:solidFill>
                <a:ea typeface="+mn-lt"/>
                <a:cs typeface="+mn-lt"/>
              </a:rPr>
              <a:t>TYPE OF PLOT : </a:t>
            </a:r>
            <a:endParaRPr lang="en-US">
              <a:solidFill>
                <a:schemeClr val="accent1"/>
              </a:solidFill>
            </a:endParaRPr>
          </a:p>
          <a:p>
            <a:pPr algn="ctr"/>
            <a:r>
              <a:rPr lang="en-US" b="1" i="1">
                <a:latin typeface="Times New Roman"/>
                <a:ea typeface="+mn-lt"/>
                <a:cs typeface="+mn-lt"/>
              </a:rPr>
              <a:t>.</a:t>
            </a:r>
            <a:r>
              <a:rPr lang="en-US" b="1" i="1" err="1">
                <a:latin typeface="Times New Roman"/>
                <a:ea typeface="+mn-lt"/>
                <a:cs typeface="+mn-lt"/>
              </a:rPr>
              <a:t>distplot</a:t>
            </a:r>
            <a:r>
              <a:rPr lang="en-US" b="1" i="1">
                <a:latin typeface="Times New Roman"/>
                <a:ea typeface="+mn-lt"/>
                <a:cs typeface="+mn-lt"/>
              </a:rPr>
              <a:t>() from the seaborn library</a:t>
            </a:r>
          </a:p>
        </p:txBody>
      </p:sp>
    </p:spTree>
    <p:extLst>
      <p:ext uri="{BB962C8B-B14F-4D97-AF65-F5344CB8AC3E}">
        <p14:creationId xmlns:p14="http://schemas.microsoft.com/office/powerpoint/2010/main" val="1396847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2EA6A6-CD0C-4CFD-8EC2-AA44F9870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61292E-172F-4787-A75D-F91341AD01DB}"/>
              </a:ext>
            </a:extLst>
          </p:cNvPr>
          <p:cNvSpPr>
            <a:spLocks noGrp="1"/>
          </p:cNvSpPr>
          <p:nvPr>
            <p:ph type="title"/>
          </p:nvPr>
        </p:nvSpPr>
        <p:spPr>
          <a:xfrm>
            <a:off x="502341" y="427193"/>
            <a:ext cx="11046618" cy="782251"/>
          </a:xfrm>
        </p:spPr>
        <p:txBody>
          <a:bodyPr>
            <a:noAutofit/>
          </a:bodyPr>
          <a:lstStyle/>
          <a:p>
            <a:pPr algn="ctr"/>
            <a:r>
              <a:rPr lang="en-US" sz="3600" b="1" dirty="0">
                <a:latin typeface="Arial Black"/>
              </a:rPr>
              <a:t>What is the monthly distribution of accidents?</a:t>
            </a:r>
            <a:endParaRPr lang="en-US" sz="3600" dirty="0">
              <a:latin typeface="Arial Black"/>
            </a:endParaRPr>
          </a:p>
        </p:txBody>
      </p:sp>
      <p:pic>
        <p:nvPicPr>
          <p:cNvPr id="4" name="Picture 4" descr="Chart, histogram&#10;&#10;Description automatically generated">
            <a:extLst>
              <a:ext uri="{FF2B5EF4-FFF2-40B4-BE49-F238E27FC236}">
                <a16:creationId xmlns:a16="http://schemas.microsoft.com/office/drawing/2014/main" id="{A12068A3-14A0-4928-A747-E33724F11B86}"/>
              </a:ext>
            </a:extLst>
          </p:cNvPr>
          <p:cNvPicPr>
            <a:picLocks noChangeAspect="1"/>
          </p:cNvPicPr>
          <p:nvPr/>
        </p:nvPicPr>
        <p:blipFill>
          <a:blip r:embed="rId2"/>
          <a:stretch>
            <a:fillRect/>
          </a:stretch>
        </p:blipFill>
        <p:spPr>
          <a:xfrm>
            <a:off x="5538010" y="1316614"/>
            <a:ext cx="6296096" cy="4316735"/>
          </a:xfrm>
          <a:prstGeom prst="rect">
            <a:avLst/>
          </a:prstGeom>
        </p:spPr>
      </p:pic>
      <p:sp>
        <p:nvSpPr>
          <p:cNvPr id="8" name="Content Placeholder 7">
            <a:extLst>
              <a:ext uri="{FF2B5EF4-FFF2-40B4-BE49-F238E27FC236}">
                <a16:creationId xmlns:a16="http://schemas.microsoft.com/office/drawing/2014/main" id="{F45C6F8B-9B30-4B33-9A5A-8FE330DE7F75}"/>
              </a:ext>
            </a:extLst>
          </p:cNvPr>
          <p:cNvSpPr>
            <a:spLocks noGrp="1"/>
          </p:cNvSpPr>
          <p:nvPr>
            <p:ph idx="1"/>
          </p:nvPr>
        </p:nvSpPr>
        <p:spPr>
          <a:xfrm>
            <a:off x="5483165" y="5628727"/>
            <a:ext cx="6280253" cy="832614"/>
          </a:xfrm>
        </p:spPr>
        <p:txBody>
          <a:bodyPr vert="horz" lIns="91440" tIns="45720" rIns="91440" bIns="45720" rtlCol="0" anchor="t">
            <a:normAutofit fontScale="92500" lnSpcReduction="20000"/>
          </a:bodyPr>
          <a:lstStyle/>
          <a:p>
            <a:pPr marL="45720" indent="0">
              <a:buNone/>
            </a:pPr>
            <a:r>
              <a:rPr lang="en-US" sz="2400" b="1">
                <a:solidFill>
                  <a:schemeClr val="tx1"/>
                </a:solidFill>
                <a:latin typeface="Times New Roman"/>
                <a:ea typeface="+mn-lt"/>
                <a:cs typeface="+mn-lt"/>
              </a:rPr>
              <a:t>This dip in 7 and 8th month could possibly be due to summer break and then the new school term around August-September.</a:t>
            </a:r>
            <a:endParaRPr lang="en-US" sz="2400" b="1">
              <a:solidFill>
                <a:schemeClr val="tx1"/>
              </a:solidFill>
              <a:latin typeface="Times New Roman"/>
              <a:cs typeface="Times New Roman"/>
            </a:endParaRPr>
          </a:p>
        </p:txBody>
      </p:sp>
      <p:sp>
        <p:nvSpPr>
          <p:cNvPr id="6" name="TextBox 5">
            <a:extLst>
              <a:ext uri="{FF2B5EF4-FFF2-40B4-BE49-F238E27FC236}">
                <a16:creationId xmlns:a16="http://schemas.microsoft.com/office/drawing/2014/main" id="{C4BD73AC-491A-4DD3-BF99-E8710CEC195F}"/>
              </a:ext>
            </a:extLst>
          </p:cNvPr>
          <p:cNvSpPr txBox="1"/>
          <p:nvPr/>
        </p:nvSpPr>
        <p:spPr>
          <a:xfrm>
            <a:off x="918758" y="1983989"/>
            <a:ext cx="433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METHOD AND LOGIC BEHIND THE CODE :</a:t>
            </a:r>
            <a:endParaRPr lang="en-US">
              <a:solidFill>
                <a:schemeClr val="accent1"/>
              </a:solidFill>
              <a:ea typeface="+mn-lt"/>
              <a:cs typeface="+mn-lt"/>
            </a:endParaRPr>
          </a:p>
          <a:p>
            <a:pPr algn="l"/>
            <a:endParaRPr lang="en-US"/>
          </a:p>
        </p:txBody>
      </p:sp>
      <p:sp>
        <p:nvSpPr>
          <p:cNvPr id="3" name="TextBox 2">
            <a:extLst>
              <a:ext uri="{FF2B5EF4-FFF2-40B4-BE49-F238E27FC236}">
                <a16:creationId xmlns:a16="http://schemas.microsoft.com/office/drawing/2014/main" id="{B478A5B3-8D0F-4458-9144-40569BB70CD2}"/>
              </a:ext>
            </a:extLst>
          </p:cNvPr>
          <p:cNvSpPr txBox="1"/>
          <p:nvPr/>
        </p:nvSpPr>
        <p:spPr>
          <a:xfrm>
            <a:off x="914400" y="2553222"/>
            <a:ext cx="419413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latin typeface="Times New Roman"/>
                <a:cs typeface="Times New Roman"/>
              </a:rPr>
              <a:t>To get the monthly distribution of accidents we have used Method 4 where we plotted the data from the '</a:t>
            </a:r>
            <a:r>
              <a:rPr lang="en-US" err="1">
                <a:solidFill>
                  <a:schemeClr val="accent2"/>
                </a:solidFill>
                <a:latin typeface="Times New Roman"/>
                <a:cs typeface="Times New Roman"/>
              </a:rPr>
              <a:t>Start_Time</a:t>
            </a:r>
            <a:r>
              <a:rPr lang="en-US">
                <a:solidFill>
                  <a:schemeClr val="accent2"/>
                </a:solidFill>
                <a:latin typeface="Times New Roman"/>
                <a:cs typeface="Times New Roman"/>
              </a:rPr>
              <a:t>' column by extracting the day of the week with the help of the in-built function .</a:t>
            </a:r>
            <a:r>
              <a:rPr lang="en-US" err="1">
                <a:solidFill>
                  <a:schemeClr val="accent2"/>
                </a:solidFill>
                <a:latin typeface="Times New Roman"/>
                <a:cs typeface="Times New Roman"/>
              </a:rPr>
              <a:t>dt.dayofweek</a:t>
            </a:r>
            <a:r>
              <a:rPr lang="en-US">
                <a:solidFill>
                  <a:schemeClr val="accent2"/>
                </a:solidFill>
                <a:latin typeface="Times New Roman"/>
                <a:cs typeface="Times New Roman"/>
              </a:rPr>
              <a:t> == n where n is equal to 0,1,2,3,4,5,6.</a:t>
            </a:r>
          </a:p>
        </p:txBody>
      </p:sp>
      <p:sp>
        <p:nvSpPr>
          <p:cNvPr id="9" name="TextBox 8">
            <a:extLst>
              <a:ext uri="{FF2B5EF4-FFF2-40B4-BE49-F238E27FC236}">
                <a16:creationId xmlns:a16="http://schemas.microsoft.com/office/drawing/2014/main" id="{76B5BEDC-F069-48A3-B315-7878ADC46BF5}"/>
              </a:ext>
            </a:extLst>
          </p:cNvPr>
          <p:cNvSpPr txBox="1"/>
          <p:nvPr/>
        </p:nvSpPr>
        <p:spPr>
          <a:xfrm>
            <a:off x="918758" y="4708400"/>
            <a:ext cx="433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TYPE OF PLOT : </a:t>
            </a:r>
            <a:endParaRPr lang="en-US">
              <a:solidFill>
                <a:schemeClr val="accent1"/>
              </a:solidFill>
            </a:endParaRPr>
          </a:p>
          <a:p>
            <a:r>
              <a:rPr lang="en-US" b="1" i="1">
                <a:latin typeface="Times New Roman"/>
                <a:ea typeface="+mn-lt"/>
                <a:cs typeface="+mn-lt"/>
              </a:rPr>
              <a:t>.</a:t>
            </a:r>
            <a:r>
              <a:rPr lang="en-US" b="1" i="1" err="1">
                <a:latin typeface="Times New Roman"/>
                <a:ea typeface="+mn-lt"/>
                <a:cs typeface="+mn-lt"/>
              </a:rPr>
              <a:t>distplot</a:t>
            </a:r>
            <a:r>
              <a:rPr lang="en-US" b="1" i="1">
                <a:latin typeface="Times New Roman"/>
                <a:ea typeface="+mn-lt"/>
                <a:cs typeface="+mn-lt"/>
              </a:rPr>
              <a:t>() from the seaborn library</a:t>
            </a:r>
          </a:p>
        </p:txBody>
      </p:sp>
    </p:spTree>
    <p:extLst>
      <p:ext uri="{BB962C8B-B14F-4D97-AF65-F5344CB8AC3E}">
        <p14:creationId xmlns:p14="http://schemas.microsoft.com/office/powerpoint/2010/main" val="1272567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2EA6A6-CD0C-4CFD-8EC2-AA44F9870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C3EAA3-E9E5-4834-9553-D1D759FB7984}"/>
              </a:ext>
            </a:extLst>
          </p:cNvPr>
          <p:cNvSpPr>
            <a:spLocks noGrp="1"/>
          </p:cNvSpPr>
          <p:nvPr>
            <p:ph type="title"/>
          </p:nvPr>
        </p:nvSpPr>
        <p:spPr>
          <a:xfrm>
            <a:off x="6671304" y="661793"/>
            <a:ext cx="5520089" cy="1356360"/>
          </a:xfrm>
        </p:spPr>
        <p:txBody>
          <a:bodyPr>
            <a:noAutofit/>
          </a:bodyPr>
          <a:lstStyle/>
          <a:p>
            <a:r>
              <a:rPr lang="en-US" sz="2800" dirty="0">
                <a:latin typeface="Arial Black"/>
              </a:rPr>
              <a:t>What is the trend of the number of accidents through 2016-2020?</a:t>
            </a:r>
          </a:p>
        </p:txBody>
      </p:sp>
      <p:pic>
        <p:nvPicPr>
          <p:cNvPr id="4" name="Picture 4" descr="Chart, bar chart, histogram&#10;&#10;Description automatically generated">
            <a:extLst>
              <a:ext uri="{FF2B5EF4-FFF2-40B4-BE49-F238E27FC236}">
                <a16:creationId xmlns:a16="http://schemas.microsoft.com/office/drawing/2014/main" id="{5C78B0D2-18D2-4EFB-BB6C-18493D2112FA}"/>
              </a:ext>
            </a:extLst>
          </p:cNvPr>
          <p:cNvPicPr>
            <a:picLocks noChangeAspect="1"/>
          </p:cNvPicPr>
          <p:nvPr/>
        </p:nvPicPr>
        <p:blipFill rotWithShape="1">
          <a:blip r:embed="rId2"/>
          <a:srcRect t="7028" r="-179" b="-165"/>
          <a:stretch/>
        </p:blipFill>
        <p:spPr>
          <a:xfrm>
            <a:off x="233375" y="286429"/>
            <a:ext cx="6161460" cy="6227382"/>
          </a:xfrm>
          <a:prstGeom prst="rect">
            <a:avLst/>
          </a:prstGeom>
        </p:spPr>
      </p:pic>
      <p:sp>
        <p:nvSpPr>
          <p:cNvPr id="6" name="Content Placeholder 7">
            <a:extLst>
              <a:ext uri="{FF2B5EF4-FFF2-40B4-BE49-F238E27FC236}">
                <a16:creationId xmlns:a16="http://schemas.microsoft.com/office/drawing/2014/main" id="{EAABD22C-1E18-42C3-B2E6-1644C80D9174}"/>
              </a:ext>
            </a:extLst>
          </p:cNvPr>
          <p:cNvSpPr>
            <a:spLocks noGrp="1"/>
          </p:cNvSpPr>
          <p:nvPr>
            <p:ph idx="1"/>
          </p:nvPr>
        </p:nvSpPr>
        <p:spPr>
          <a:xfrm>
            <a:off x="6603086" y="2079120"/>
            <a:ext cx="5092117" cy="2168237"/>
          </a:xfrm>
        </p:spPr>
        <p:txBody>
          <a:bodyPr vert="horz" lIns="91440" tIns="45720" rIns="91440" bIns="45720" rtlCol="0" anchor="t">
            <a:noAutofit/>
          </a:bodyPr>
          <a:lstStyle/>
          <a:p>
            <a:pPr>
              <a:buFont typeface="Arial" pitchFamily="34" charset="0"/>
              <a:buChar char="•"/>
            </a:pPr>
            <a:r>
              <a:rPr lang="en-US" sz="1800" dirty="0">
                <a:solidFill>
                  <a:schemeClr val="tx1"/>
                </a:solidFill>
                <a:latin typeface="Times New Roman"/>
                <a:ea typeface="+mn-lt"/>
                <a:cs typeface="+mn-lt"/>
              </a:rPr>
              <a:t>Clearly, there is data missing for the month of January (data was collected from February 2016) and July</a:t>
            </a:r>
          </a:p>
          <a:p>
            <a:pPr>
              <a:buFont typeface="Arial" pitchFamily="34" charset="0"/>
              <a:buChar char="•"/>
            </a:pPr>
            <a:r>
              <a:rPr lang="en-US" sz="1800" dirty="0">
                <a:solidFill>
                  <a:schemeClr val="tx1"/>
                </a:solidFill>
                <a:latin typeface="Times New Roman"/>
                <a:cs typeface="Times New Roman"/>
              </a:rPr>
              <a:t>During each year, the distribution of the number of accidents over the year could not be noted as a similar pattern but have decreased consistently in the months of June and July </a:t>
            </a:r>
          </a:p>
        </p:txBody>
      </p:sp>
      <p:sp>
        <p:nvSpPr>
          <p:cNvPr id="5" name="TextBox 4">
            <a:extLst>
              <a:ext uri="{FF2B5EF4-FFF2-40B4-BE49-F238E27FC236}">
                <a16:creationId xmlns:a16="http://schemas.microsoft.com/office/drawing/2014/main" id="{BC5BD48F-A082-41BD-BD42-86DBFB122C26}"/>
              </a:ext>
            </a:extLst>
          </p:cNvPr>
          <p:cNvSpPr txBox="1"/>
          <p:nvPr/>
        </p:nvSpPr>
        <p:spPr>
          <a:xfrm>
            <a:off x="3523695" y="4566688"/>
            <a:ext cx="80338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METHOD AND LOGIC BEHIND THE CODE : </a:t>
            </a:r>
            <a:endParaRPr lang="en-US">
              <a:solidFill>
                <a:schemeClr val="accent1"/>
              </a:solidFill>
              <a:ea typeface="+mn-lt"/>
              <a:cs typeface="+mn-lt"/>
            </a:endParaRPr>
          </a:p>
          <a:p>
            <a:r>
              <a:rPr lang="en-US">
                <a:solidFill>
                  <a:schemeClr val="accent2"/>
                </a:solidFill>
                <a:latin typeface="Times New Roman"/>
                <a:ea typeface="+mn-lt"/>
                <a:cs typeface="+mn-lt"/>
              </a:rPr>
              <a:t>To get the yearly distribution of accidents we have used Method 4 where we plotted the data from the 'Start_Time' column by extracting the month of the year and grouping them by year with the help of the in-built function .dt.month </a:t>
            </a:r>
            <a:endParaRPr lang="en-US">
              <a:solidFill>
                <a:schemeClr val="accent2"/>
              </a:solidFill>
              <a:latin typeface="Times New Roman"/>
            </a:endParaRPr>
          </a:p>
        </p:txBody>
      </p:sp>
      <p:sp>
        <p:nvSpPr>
          <p:cNvPr id="3" name="TextBox 2">
            <a:extLst>
              <a:ext uri="{FF2B5EF4-FFF2-40B4-BE49-F238E27FC236}">
                <a16:creationId xmlns:a16="http://schemas.microsoft.com/office/drawing/2014/main" id="{49021CE1-3C06-4327-A648-483931DB4893}"/>
              </a:ext>
            </a:extLst>
          </p:cNvPr>
          <p:cNvSpPr txBox="1"/>
          <p:nvPr/>
        </p:nvSpPr>
        <p:spPr>
          <a:xfrm>
            <a:off x="3527779" y="5828368"/>
            <a:ext cx="70895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TYPE OF PLOT : </a:t>
            </a:r>
            <a:endParaRPr lang="en-US">
              <a:solidFill>
                <a:schemeClr val="accent1"/>
              </a:solidFill>
            </a:endParaRPr>
          </a:p>
          <a:p>
            <a:r>
              <a:rPr lang="en-US" b="1" i="1">
                <a:solidFill>
                  <a:schemeClr val="accent1"/>
                </a:solidFill>
                <a:ea typeface="+mn-lt"/>
                <a:cs typeface="+mn-lt"/>
              </a:rPr>
              <a:t> </a:t>
            </a:r>
            <a:r>
              <a:rPr lang="en-US" b="1" i="1">
                <a:latin typeface="Times New Roman"/>
                <a:ea typeface="+mn-lt"/>
                <a:cs typeface="+mn-lt"/>
              </a:rPr>
              <a:t>.distplot() from the seaborn library</a:t>
            </a:r>
            <a:endParaRPr lang="en-US" b="1" i="1" u="sng">
              <a:latin typeface="Times New Roman"/>
              <a:ea typeface="+mn-lt"/>
              <a:cs typeface="+mn-lt"/>
            </a:endParaRPr>
          </a:p>
        </p:txBody>
      </p:sp>
    </p:spTree>
    <p:extLst>
      <p:ext uri="{BB962C8B-B14F-4D97-AF65-F5344CB8AC3E}">
        <p14:creationId xmlns:p14="http://schemas.microsoft.com/office/powerpoint/2010/main" val="1585315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88C9-87EE-4F5D-B6A5-48C2D0FB4AC3}"/>
              </a:ext>
            </a:extLst>
          </p:cNvPr>
          <p:cNvSpPr>
            <a:spLocks noGrp="1"/>
          </p:cNvSpPr>
          <p:nvPr>
            <p:ph type="title"/>
          </p:nvPr>
        </p:nvSpPr>
        <p:spPr>
          <a:xfrm>
            <a:off x="300130" y="483602"/>
            <a:ext cx="11733546" cy="1356360"/>
          </a:xfrm>
        </p:spPr>
        <p:txBody>
          <a:bodyPr vert="horz" lIns="91440" tIns="45720" rIns="91440" bIns="45720" rtlCol="0" anchor="ctr">
            <a:noAutofit/>
          </a:bodyPr>
          <a:lstStyle/>
          <a:p>
            <a:r>
              <a:rPr lang="en-US" sz="3200">
                <a:latin typeface="Arial Black"/>
              </a:rPr>
              <a:t>Under each weather condition, which level of severity was seen to have recorded the highest number of accidents?</a:t>
            </a:r>
          </a:p>
          <a:p>
            <a:endParaRPr lang="en-US" sz="3200"/>
          </a:p>
        </p:txBody>
      </p:sp>
      <p:pic>
        <p:nvPicPr>
          <p:cNvPr id="4" name="Picture 4" descr="Chart, bar chart&#10;&#10;Description automatically generated">
            <a:extLst>
              <a:ext uri="{FF2B5EF4-FFF2-40B4-BE49-F238E27FC236}">
                <a16:creationId xmlns:a16="http://schemas.microsoft.com/office/drawing/2014/main" id="{32647F89-6172-41EF-B1B3-722752824E7E}"/>
              </a:ext>
            </a:extLst>
          </p:cNvPr>
          <p:cNvPicPr>
            <a:picLocks noGrp="1" noChangeAspect="1"/>
          </p:cNvPicPr>
          <p:nvPr>
            <p:ph idx="1"/>
          </p:nvPr>
        </p:nvPicPr>
        <p:blipFill>
          <a:blip r:embed="rId2"/>
          <a:stretch>
            <a:fillRect/>
          </a:stretch>
        </p:blipFill>
        <p:spPr>
          <a:xfrm>
            <a:off x="5811341" y="2014606"/>
            <a:ext cx="5923375" cy="3968010"/>
          </a:xfrm>
        </p:spPr>
      </p:pic>
      <p:sp>
        <p:nvSpPr>
          <p:cNvPr id="5" name="TextBox 4">
            <a:extLst>
              <a:ext uri="{FF2B5EF4-FFF2-40B4-BE49-F238E27FC236}">
                <a16:creationId xmlns:a16="http://schemas.microsoft.com/office/drawing/2014/main" id="{01145B97-2ABB-48B5-830C-7C24EF8FFB86}"/>
              </a:ext>
            </a:extLst>
          </p:cNvPr>
          <p:cNvSpPr txBox="1"/>
          <p:nvPr/>
        </p:nvSpPr>
        <p:spPr>
          <a:xfrm>
            <a:off x="572214" y="2159718"/>
            <a:ext cx="507304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a:latin typeface="Times New Roman"/>
                <a:ea typeface="Roboto"/>
                <a:cs typeface="Times New Roman"/>
              </a:rPr>
              <a:t>So, it is seen the weather conditions like Snow, smoke and windy has seen high severe accidents. This is in line with logical thinking that such extreme weather conditions are likely to have caused severe accidents</a:t>
            </a:r>
            <a:endParaRPr lang="en-US" b="1">
              <a:latin typeface="Times New Roman"/>
              <a:cs typeface="Times New Roman"/>
            </a:endParaRPr>
          </a:p>
        </p:txBody>
      </p:sp>
      <p:sp>
        <p:nvSpPr>
          <p:cNvPr id="7" name="TextBox 6">
            <a:extLst>
              <a:ext uri="{FF2B5EF4-FFF2-40B4-BE49-F238E27FC236}">
                <a16:creationId xmlns:a16="http://schemas.microsoft.com/office/drawing/2014/main" id="{F14C9249-A3D0-429B-9318-99CA1D0B5564}"/>
              </a:ext>
            </a:extLst>
          </p:cNvPr>
          <p:cNvSpPr txBox="1"/>
          <p:nvPr/>
        </p:nvSpPr>
        <p:spPr>
          <a:xfrm>
            <a:off x="568045" y="3297033"/>
            <a:ext cx="433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METHOD AND LOGIC BEHIND THE CODE :</a:t>
            </a:r>
            <a:endParaRPr lang="en-US">
              <a:solidFill>
                <a:schemeClr val="accent1"/>
              </a:solidFill>
              <a:ea typeface="+mn-lt"/>
              <a:cs typeface="+mn-lt"/>
            </a:endParaRPr>
          </a:p>
          <a:p>
            <a:pPr algn="l"/>
            <a:endParaRPr lang="en-US"/>
          </a:p>
        </p:txBody>
      </p:sp>
      <p:sp>
        <p:nvSpPr>
          <p:cNvPr id="3" name="TextBox 2">
            <a:extLst>
              <a:ext uri="{FF2B5EF4-FFF2-40B4-BE49-F238E27FC236}">
                <a16:creationId xmlns:a16="http://schemas.microsoft.com/office/drawing/2014/main" id="{6D2EF98B-C47E-45D3-ADA7-0054FC86D640}"/>
              </a:ext>
            </a:extLst>
          </p:cNvPr>
          <p:cNvSpPr txBox="1"/>
          <p:nvPr/>
        </p:nvSpPr>
        <p:spPr>
          <a:xfrm>
            <a:off x="614168" y="3815295"/>
            <a:ext cx="491164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2"/>
                </a:solidFill>
                <a:latin typeface="Times New Roman"/>
                <a:cs typeface="Times New Roman"/>
              </a:rPr>
              <a:t>Method 5: We have grouped the data by Weather Condition and Severity. We have further calculated number of accidents in each Severity in particular Weather Condition by using .size(). Then again grouped by Weather Condition using </a:t>
            </a:r>
            <a:r>
              <a:rPr lang="en-US" sz="1400" err="1">
                <a:solidFill>
                  <a:schemeClr val="accent2"/>
                </a:solidFill>
                <a:latin typeface="Times New Roman"/>
                <a:cs typeface="Times New Roman"/>
              </a:rPr>
              <a:t>groupby</a:t>
            </a:r>
            <a:r>
              <a:rPr lang="en-US" sz="1400">
                <a:solidFill>
                  <a:schemeClr val="accent2"/>
                </a:solidFill>
                <a:latin typeface="Times New Roman"/>
                <a:cs typeface="Times New Roman"/>
              </a:rPr>
              <a:t>(level=0) to deal with multilevel index and then used  .</a:t>
            </a:r>
            <a:r>
              <a:rPr lang="en-US" sz="1400" err="1">
                <a:solidFill>
                  <a:schemeClr val="accent2"/>
                </a:solidFill>
                <a:latin typeface="Times New Roman"/>
                <a:cs typeface="Times New Roman"/>
              </a:rPr>
              <a:t>idxmax</a:t>
            </a:r>
            <a:r>
              <a:rPr lang="en-US" sz="1400">
                <a:solidFill>
                  <a:schemeClr val="accent2"/>
                </a:solidFill>
                <a:latin typeface="Times New Roman"/>
                <a:cs typeface="Times New Roman"/>
              </a:rPr>
              <a:t>() to get Severity with maximum number of accidents in each Weather Condition.</a:t>
            </a:r>
          </a:p>
          <a:p>
            <a:endParaRPr lang="en-US" sz="1400">
              <a:solidFill>
                <a:srgbClr val="FF0000"/>
              </a:solidFill>
              <a:latin typeface="Times New Roman"/>
              <a:cs typeface="Times New Roman"/>
            </a:endParaRPr>
          </a:p>
          <a:p>
            <a:endParaRPr lang="en-US" sz="1400">
              <a:solidFill>
                <a:srgbClr val="FF0000"/>
              </a:solidFill>
              <a:latin typeface="Times New Roman"/>
              <a:cs typeface="Times New Roman"/>
            </a:endParaRPr>
          </a:p>
          <a:p>
            <a:endParaRPr lang="en-US" sz="1400">
              <a:solidFill>
                <a:srgbClr val="FF0000"/>
              </a:solidFill>
              <a:latin typeface="Times New Roman"/>
              <a:cs typeface="Times New Roman"/>
            </a:endParaRPr>
          </a:p>
        </p:txBody>
      </p:sp>
      <p:sp>
        <p:nvSpPr>
          <p:cNvPr id="6" name="TextBox 5">
            <a:extLst>
              <a:ext uri="{FF2B5EF4-FFF2-40B4-BE49-F238E27FC236}">
                <a16:creationId xmlns:a16="http://schemas.microsoft.com/office/drawing/2014/main" id="{3E010C4C-9F3B-47C6-BBEE-76A184AFEA94}"/>
              </a:ext>
            </a:extLst>
          </p:cNvPr>
          <p:cNvSpPr txBox="1"/>
          <p:nvPr/>
        </p:nvSpPr>
        <p:spPr>
          <a:xfrm>
            <a:off x="526148" y="5526265"/>
            <a:ext cx="43860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TYPE OF PLOT : </a:t>
            </a:r>
            <a:endParaRPr lang="en-US">
              <a:solidFill>
                <a:schemeClr val="accent1"/>
              </a:solidFill>
            </a:endParaRPr>
          </a:p>
          <a:p>
            <a:r>
              <a:rPr lang="en-US" b="1" i="1">
                <a:solidFill>
                  <a:schemeClr val="accent1"/>
                </a:solidFill>
                <a:ea typeface="+mn-lt"/>
                <a:cs typeface="+mn-lt"/>
              </a:rPr>
              <a:t> </a:t>
            </a:r>
            <a:r>
              <a:rPr lang="en-US" b="1" i="1">
                <a:latin typeface="Times New Roman"/>
                <a:ea typeface="+mn-lt"/>
                <a:cs typeface="+mn-lt"/>
              </a:rPr>
              <a:t>.</a:t>
            </a:r>
            <a:r>
              <a:rPr lang="en-US" b="1" i="1" err="1">
                <a:latin typeface="Times New Roman"/>
                <a:ea typeface="+mn-lt"/>
                <a:cs typeface="+mn-lt"/>
              </a:rPr>
              <a:t>plot.barh</a:t>
            </a:r>
            <a:r>
              <a:rPr lang="en-US" b="1" i="1">
                <a:latin typeface="Times New Roman"/>
                <a:ea typeface="+mn-lt"/>
                <a:cs typeface="+mn-lt"/>
              </a:rPr>
              <a:t>() from the matplotlib library</a:t>
            </a:r>
            <a:endParaRPr lang="en-US" b="1" i="1" u="sng">
              <a:latin typeface="Times New Roman"/>
              <a:ea typeface="+mn-lt"/>
              <a:cs typeface="+mn-lt"/>
            </a:endParaRPr>
          </a:p>
        </p:txBody>
      </p:sp>
    </p:spTree>
    <p:extLst>
      <p:ext uri="{BB962C8B-B14F-4D97-AF65-F5344CB8AC3E}">
        <p14:creationId xmlns:p14="http://schemas.microsoft.com/office/powerpoint/2010/main" val="3164226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B120CDD-2748-466F-A4E1-6538360ED711}"/>
              </a:ext>
            </a:extLst>
          </p:cNvPr>
          <p:cNvSpPr>
            <a:spLocks noGrp="1"/>
          </p:cNvSpPr>
          <p:nvPr>
            <p:ph type="title"/>
          </p:nvPr>
        </p:nvSpPr>
        <p:spPr>
          <a:xfrm>
            <a:off x="5568049" y="609600"/>
            <a:ext cx="6297236" cy="1356360"/>
          </a:xfrm>
        </p:spPr>
        <p:txBody>
          <a:bodyPr>
            <a:normAutofit/>
          </a:bodyPr>
          <a:lstStyle/>
          <a:p>
            <a:r>
              <a:rPr lang="en-US" sz="3200">
                <a:latin typeface="Arial Black"/>
              </a:rPr>
              <a:t>ROAD ACCIDENTS IN USA – DEFINING FACTS</a:t>
            </a:r>
          </a:p>
        </p:txBody>
      </p:sp>
      <p:pic>
        <p:nvPicPr>
          <p:cNvPr id="6" name="Picture 5" descr="A picture containing timeline&#10;&#10;Description automatically generated">
            <a:extLst>
              <a:ext uri="{FF2B5EF4-FFF2-40B4-BE49-F238E27FC236}">
                <a16:creationId xmlns:a16="http://schemas.microsoft.com/office/drawing/2014/main" id="{D4ECF411-C788-F346-99AB-A7AA47659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064" y="1453851"/>
            <a:ext cx="4593715" cy="3948317"/>
          </a:xfrm>
          <a:prstGeom prst="rect">
            <a:avLst/>
          </a:prstGeom>
        </p:spPr>
      </p:pic>
      <p:sp>
        <p:nvSpPr>
          <p:cNvPr id="3" name="Content Placeholder 2">
            <a:extLst>
              <a:ext uri="{FF2B5EF4-FFF2-40B4-BE49-F238E27FC236}">
                <a16:creationId xmlns:a16="http://schemas.microsoft.com/office/drawing/2014/main" id="{8E8C355C-C8F0-4C03-841F-44EC4BC09BD4}"/>
              </a:ext>
            </a:extLst>
          </p:cNvPr>
          <p:cNvSpPr>
            <a:spLocks noGrp="1"/>
          </p:cNvSpPr>
          <p:nvPr>
            <p:ph idx="1"/>
          </p:nvPr>
        </p:nvSpPr>
        <p:spPr>
          <a:xfrm>
            <a:off x="5462947" y="2057400"/>
            <a:ext cx="6310372" cy="4038600"/>
          </a:xfrm>
        </p:spPr>
        <p:txBody>
          <a:bodyPr vert="horz" lIns="91440" tIns="45720" rIns="91440" bIns="45720" rtlCol="0" anchor="t">
            <a:noAutofit/>
          </a:bodyPr>
          <a:lstStyle/>
          <a:p>
            <a:pPr lvl="2"/>
            <a:r>
              <a:rPr lang="en-US" sz="2400">
                <a:solidFill>
                  <a:schemeClr val="tx1"/>
                </a:solidFill>
                <a:latin typeface="Times New Roman"/>
                <a:ea typeface="+mn-lt"/>
                <a:cs typeface="+mn-lt"/>
              </a:rPr>
              <a:t>The United States is one of the busiest countries in terms of road traffic with nearly </a:t>
            </a:r>
            <a:r>
              <a:rPr lang="en-US" sz="2400" b="1">
                <a:solidFill>
                  <a:schemeClr val="tx1"/>
                </a:solidFill>
                <a:latin typeface="Times New Roman"/>
                <a:ea typeface="+mn-lt"/>
                <a:cs typeface="+mn-lt"/>
              </a:rPr>
              <a:t>280 million</a:t>
            </a:r>
            <a:r>
              <a:rPr lang="en-US" sz="2400">
                <a:solidFill>
                  <a:schemeClr val="tx1"/>
                </a:solidFill>
                <a:latin typeface="Times New Roman"/>
                <a:ea typeface="+mn-lt"/>
                <a:cs typeface="+mn-lt"/>
              </a:rPr>
              <a:t> vehicles in operation</a:t>
            </a:r>
            <a:r>
              <a:rPr lang="en-US" sz="2400">
                <a:solidFill>
                  <a:schemeClr val="tx1"/>
                </a:solidFill>
                <a:latin typeface="Times New Roman"/>
                <a:ea typeface="+mn-lt"/>
                <a:cs typeface="+mn-lt"/>
                <a:hlinkClick r:id="rId3">
                  <a:extLst>
                    <a:ext uri="{A12FA001-AC4F-418D-AE19-62706E023703}">
                      <ahyp:hlinkClr xmlns:ahyp="http://schemas.microsoft.com/office/drawing/2018/hyperlinkcolor" val="tx"/>
                    </a:ext>
                  </a:extLst>
                </a:hlinkClick>
              </a:rPr>
              <a:t> </a:t>
            </a:r>
            <a:r>
              <a:rPr lang="en-US" sz="2400">
                <a:solidFill>
                  <a:schemeClr val="tx1"/>
                </a:solidFill>
                <a:latin typeface="Times New Roman"/>
                <a:ea typeface="+mn-lt"/>
                <a:cs typeface="+mn-lt"/>
              </a:rPr>
              <a:t>and more than </a:t>
            </a:r>
            <a:r>
              <a:rPr lang="en-US" sz="2400" b="1">
                <a:solidFill>
                  <a:schemeClr val="tx1"/>
                </a:solidFill>
                <a:latin typeface="Times New Roman"/>
                <a:ea typeface="+mn-lt"/>
                <a:cs typeface="+mn-lt"/>
              </a:rPr>
              <a:t>227.5 million</a:t>
            </a:r>
            <a:r>
              <a:rPr lang="en-US" sz="2400">
                <a:solidFill>
                  <a:schemeClr val="tx1"/>
                </a:solidFill>
                <a:latin typeface="Times New Roman"/>
                <a:ea typeface="+mn-lt"/>
                <a:cs typeface="+mn-lt"/>
              </a:rPr>
              <a:t> drivers holding a valid driving license. Road accidents have become very common these days. In the USA, over </a:t>
            </a:r>
            <a:r>
              <a:rPr lang="en-US" sz="2400" b="1">
                <a:solidFill>
                  <a:schemeClr val="tx1"/>
                </a:solidFill>
                <a:latin typeface="Times New Roman"/>
                <a:ea typeface="+mn-lt"/>
                <a:cs typeface="+mn-lt"/>
              </a:rPr>
              <a:t>40k </a:t>
            </a:r>
            <a:r>
              <a:rPr lang="en-US" sz="2400">
                <a:solidFill>
                  <a:schemeClr val="tx1"/>
                </a:solidFill>
                <a:latin typeface="Times New Roman"/>
                <a:ea typeface="+mn-lt"/>
                <a:cs typeface="+mn-lt"/>
              </a:rPr>
              <a:t>people die in road accidents each year, and 3 million get injured. Road crashes cost the country around </a:t>
            </a:r>
            <a:r>
              <a:rPr lang="en-US" sz="2400" b="1">
                <a:solidFill>
                  <a:schemeClr val="tx1"/>
                </a:solidFill>
                <a:latin typeface="Times New Roman"/>
                <a:ea typeface="+mn-lt"/>
                <a:cs typeface="+mn-lt"/>
              </a:rPr>
              <a:t>$230 billion</a:t>
            </a:r>
            <a:r>
              <a:rPr lang="en-US" sz="2400">
                <a:solidFill>
                  <a:schemeClr val="tx1"/>
                </a:solidFill>
                <a:latin typeface="Times New Roman"/>
                <a:ea typeface="+mn-lt"/>
                <a:cs typeface="+mn-lt"/>
              </a:rPr>
              <a:t> per year or an average of </a:t>
            </a:r>
            <a:r>
              <a:rPr lang="en-US" sz="2400" b="1">
                <a:solidFill>
                  <a:schemeClr val="tx1"/>
                </a:solidFill>
                <a:latin typeface="Times New Roman"/>
                <a:ea typeface="+mn-lt"/>
                <a:cs typeface="+mn-lt"/>
              </a:rPr>
              <a:t>$ 822</a:t>
            </a:r>
            <a:r>
              <a:rPr lang="en-US" sz="2400">
                <a:solidFill>
                  <a:schemeClr val="tx1"/>
                </a:solidFill>
                <a:latin typeface="Times New Roman"/>
                <a:ea typeface="+mn-lt"/>
                <a:cs typeface="+mn-lt"/>
              </a:rPr>
              <a:t> per person </a:t>
            </a:r>
            <a:endParaRPr lang="en-US" sz="2400">
              <a:solidFill>
                <a:schemeClr val="tx1"/>
              </a:solidFill>
              <a:latin typeface="Times New Roman"/>
              <a:ea typeface="+mn-lt"/>
              <a:cs typeface="Calibri"/>
            </a:endParaRPr>
          </a:p>
          <a:p>
            <a:pPr marL="0" indent="0">
              <a:buNone/>
            </a:pPr>
            <a:endParaRPr lang="en-US"/>
          </a:p>
        </p:txBody>
      </p:sp>
    </p:spTree>
    <p:extLst>
      <p:ext uri="{BB962C8B-B14F-4D97-AF65-F5344CB8AC3E}">
        <p14:creationId xmlns:p14="http://schemas.microsoft.com/office/powerpoint/2010/main" val="1125614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E2418-E6EC-4A61-A1C6-644D621837C6}"/>
              </a:ext>
            </a:extLst>
          </p:cNvPr>
          <p:cNvSpPr>
            <a:spLocks noGrp="1"/>
          </p:cNvSpPr>
          <p:nvPr>
            <p:ph type="title"/>
          </p:nvPr>
        </p:nvSpPr>
        <p:spPr>
          <a:xfrm>
            <a:off x="495822" y="724422"/>
            <a:ext cx="11180314" cy="834443"/>
          </a:xfrm>
        </p:spPr>
        <p:txBody>
          <a:bodyPr>
            <a:normAutofit fontScale="90000"/>
          </a:bodyPr>
          <a:lstStyle/>
          <a:p>
            <a:r>
              <a:rPr lang="en-US" sz="3600">
                <a:latin typeface="Arial Black"/>
              </a:rPr>
              <a:t>What is the time-zone to see highest number of accidents?</a:t>
            </a:r>
            <a:endParaRPr lang="en-US"/>
          </a:p>
          <a:p>
            <a:endParaRPr lang="en-US"/>
          </a:p>
        </p:txBody>
      </p:sp>
      <p:sp>
        <p:nvSpPr>
          <p:cNvPr id="6" name="TextBox 5">
            <a:extLst>
              <a:ext uri="{FF2B5EF4-FFF2-40B4-BE49-F238E27FC236}">
                <a16:creationId xmlns:a16="http://schemas.microsoft.com/office/drawing/2014/main" id="{964857FC-ED98-4DB4-B679-DACF13E0BAF9}"/>
              </a:ext>
            </a:extLst>
          </p:cNvPr>
          <p:cNvSpPr txBox="1"/>
          <p:nvPr/>
        </p:nvSpPr>
        <p:spPr>
          <a:xfrm>
            <a:off x="599459" y="1890934"/>
            <a:ext cx="5269283"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dirty="0">
                <a:latin typeface="Times New Roman"/>
                <a:ea typeface="Roboto"/>
                <a:cs typeface="Times New Roman"/>
              </a:rPr>
              <a:t>The US/Eastern Time-zone saw the highest number of accidents with 38.8% of the data being recorded in this </a:t>
            </a:r>
            <a:r>
              <a:rPr lang="en-US" sz="1700" b="1" dirty="0" err="1">
                <a:latin typeface="Times New Roman"/>
                <a:ea typeface="Roboto"/>
                <a:cs typeface="Times New Roman"/>
              </a:rPr>
              <a:t>timezone</a:t>
            </a:r>
            <a:r>
              <a:rPr lang="en-US" sz="1700" b="1" dirty="0">
                <a:latin typeface="Times New Roman"/>
                <a:ea typeface="Roboto"/>
                <a:cs typeface="Times New Roman"/>
              </a:rPr>
              <a:t>.</a:t>
            </a:r>
            <a:endParaRPr lang="en-US" dirty="0">
              <a:latin typeface="Times New Roman"/>
              <a:cs typeface="Times New Roman"/>
            </a:endParaRPr>
          </a:p>
        </p:txBody>
      </p:sp>
      <p:sp>
        <p:nvSpPr>
          <p:cNvPr id="8" name="TextBox 7">
            <a:extLst>
              <a:ext uri="{FF2B5EF4-FFF2-40B4-BE49-F238E27FC236}">
                <a16:creationId xmlns:a16="http://schemas.microsoft.com/office/drawing/2014/main" id="{09C7D467-5F78-43EC-BC53-45F634C0EB0D}"/>
              </a:ext>
            </a:extLst>
          </p:cNvPr>
          <p:cNvSpPr txBox="1"/>
          <p:nvPr/>
        </p:nvSpPr>
        <p:spPr>
          <a:xfrm>
            <a:off x="644976" y="2744399"/>
            <a:ext cx="44859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METHOD AND LOGIC BEHIND THE CODE :</a:t>
            </a:r>
            <a:endParaRPr lang="en-US">
              <a:solidFill>
                <a:schemeClr val="accent1"/>
              </a:solidFill>
              <a:ea typeface="+mn-lt"/>
              <a:cs typeface="+mn-lt"/>
            </a:endParaRPr>
          </a:p>
          <a:p>
            <a:pPr algn="l"/>
            <a:endParaRPr lang="en-US"/>
          </a:p>
        </p:txBody>
      </p:sp>
      <p:sp>
        <p:nvSpPr>
          <p:cNvPr id="3" name="TextBox 2">
            <a:extLst>
              <a:ext uri="{FF2B5EF4-FFF2-40B4-BE49-F238E27FC236}">
                <a16:creationId xmlns:a16="http://schemas.microsoft.com/office/drawing/2014/main" id="{8612DCDE-5CAC-46BF-B732-B2B8DAB17E69}"/>
              </a:ext>
            </a:extLst>
          </p:cNvPr>
          <p:cNvSpPr txBox="1"/>
          <p:nvPr/>
        </p:nvSpPr>
        <p:spPr>
          <a:xfrm>
            <a:off x="596577" y="3328046"/>
            <a:ext cx="464297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latin typeface="Times New Roman"/>
                <a:cs typeface="Times New Roman"/>
              </a:rPr>
              <a:t>To get the highest number of accidents under each time-zone we have used method 1 where we plotted a bar graph after grouping the data by time-zone.</a:t>
            </a:r>
          </a:p>
        </p:txBody>
      </p:sp>
      <p:sp>
        <p:nvSpPr>
          <p:cNvPr id="5" name="TextBox 4">
            <a:extLst>
              <a:ext uri="{FF2B5EF4-FFF2-40B4-BE49-F238E27FC236}">
                <a16:creationId xmlns:a16="http://schemas.microsoft.com/office/drawing/2014/main" id="{4837F0A4-96C4-455F-80D7-6D62AC629166}"/>
              </a:ext>
            </a:extLst>
          </p:cNvPr>
          <p:cNvSpPr txBox="1"/>
          <p:nvPr/>
        </p:nvSpPr>
        <p:spPr>
          <a:xfrm>
            <a:off x="643910" y="4751626"/>
            <a:ext cx="43860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TYPE OF PLOT : </a:t>
            </a:r>
          </a:p>
          <a:p>
            <a:r>
              <a:rPr lang="en-US" b="1" i="1">
                <a:latin typeface="Times New Roman"/>
                <a:ea typeface="+mn-lt"/>
                <a:cs typeface="+mn-lt"/>
              </a:rPr>
              <a:t> .</a:t>
            </a:r>
            <a:r>
              <a:rPr lang="en-US" b="1" i="1" err="1">
                <a:latin typeface="Times New Roman"/>
                <a:ea typeface="+mn-lt"/>
                <a:cs typeface="+mn-lt"/>
              </a:rPr>
              <a:t>plot.bar</a:t>
            </a:r>
            <a:r>
              <a:rPr lang="en-US" b="1" i="1">
                <a:latin typeface="Times New Roman"/>
                <a:ea typeface="+mn-lt"/>
                <a:cs typeface="+mn-lt"/>
              </a:rPr>
              <a:t>() from the matplotlib library</a:t>
            </a:r>
            <a:endParaRPr lang="en-US" b="1" i="1" u="sng">
              <a:latin typeface="Times New Roman"/>
              <a:ea typeface="+mn-lt"/>
              <a:cs typeface="+mn-lt"/>
            </a:endParaRPr>
          </a:p>
        </p:txBody>
      </p:sp>
      <p:pic>
        <p:nvPicPr>
          <p:cNvPr id="10" name="Picture 10" descr="Chart, pie chart&#10;&#10;Description automatically generated">
            <a:extLst>
              <a:ext uri="{FF2B5EF4-FFF2-40B4-BE49-F238E27FC236}">
                <a16:creationId xmlns:a16="http://schemas.microsoft.com/office/drawing/2014/main" id="{1A97F918-F4E9-4E3F-B8FC-31E49D06DF2A}"/>
              </a:ext>
            </a:extLst>
          </p:cNvPr>
          <p:cNvPicPr>
            <a:picLocks noGrp="1" noChangeAspect="1"/>
          </p:cNvPicPr>
          <p:nvPr>
            <p:ph idx="1"/>
          </p:nvPr>
        </p:nvPicPr>
        <p:blipFill>
          <a:blip r:embed="rId2"/>
          <a:stretch>
            <a:fillRect/>
          </a:stretch>
        </p:blipFill>
        <p:spPr>
          <a:xfrm>
            <a:off x="7140011" y="1888067"/>
            <a:ext cx="4190364" cy="4038600"/>
          </a:xfrm>
        </p:spPr>
      </p:pic>
    </p:spTree>
    <p:extLst>
      <p:ext uri="{BB962C8B-B14F-4D97-AF65-F5344CB8AC3E}">
        <p14:creationId xmlns:p14="http://schemas.microsoft.com/office/powerpoint/2010/main" val="3976327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E0616-0F2D-4E4B-9DA8-6B48C63F3768}"/>
              </a:ext>
            </a:extLst>
          </p:cNvPr>
          <p:cNvSpPr>
            <a:spLocks noGrp="1"/>
          </p:cNvSpPr>
          <p:nvPr>
            <p:ph type="title"/>
          </p:nvPr>
        </p:nvSpPr>
        <p:spPr>
          <a:xfrm>
            <a:off x="8950573" y="1393110"/>
            <a:ext cx="2865059" cy="385066"/>
          </a:xfrm>
        </p:spPr>
        <p:txBody>
          <a:bodyPr>
            <a:normAutofit fontScale="90000"/>
          </a:bodyPr>
          <a:lstStyle/>
          <a:p>
            <a:r>
              <a:rPr lang="en-US" sz="1400" dirty="0">
                <a:solidFill>
                  <a:schemeClr val="tx1"/>
                </a:solidFill>
                <a:latin typeface="Times New Roman"/>
                <a:cs typeface="Times New Roman"/>
              </a:rPr>
              <a:t>Plotting different time-zones with number of accidents in different level of severity</a:t>
            </a:r>
          </a:p>
          <a:p>
            <a:endParaRPr lang="en-US" sz="3200"/>
          </a:p>
        </p:txBody>
      </p:sp>
      <p:pic>
        <p:nvPicPr>
          <p:cNvPr id="4" name="Picture 4" descr="Chart, bar chart&#10;&#10;Description automatically generated">
            <a:extLst>
              <a:ext uri="{FF2B5EF4-FFF2-40B4-BE49-F238E27FC236}">
                <a16:creationId xmlns:a16="http://schemas.microsoft.com/office/drawing/2014/main" id="{A7DB220A-090D-4286-AA4A-8D0341A66343}"/>
              </a:ext>
            </a:extLst>
          </p:cNvPr>
          <p:cNvPicPr>
            <a:picLocks noGrp="1" noChangeAspect="1"/>
          </p:cNvPicPr>
          <p:nvPr>
            <p:ph idx="1"/>
          </p:nvPr>
        </p:nvPicPr>
        <p:blipFill>
          <a:blip r:embed="rId2"/>
          <a:stretch>
            <a:fillRect/>
          </a:stretch>
        </p:blipFill>
        <p:spPr>
          <a:xfrm>
            <a:off x="8489259" y="1629167"/>
            <a:ext cx="3322268" cy="3047478"/>
          </a:xfrm>
        </p:spPr>
      </p:pic>
      <p:sp>
        <p:nvSpPr>
          <p:cNvPr id="3" name="TextBox 2">
            <a:extLst>
              <a:ext uri="{FF2B5EF4-FFF2-40B4-BE49-F238E27FC236}">
                <a16:creationId xmlns:a16="http://schemas.microsoft.com/office/drawing/2014/main" id="{45E949FD-1BB3-4710-A8DE-B30A10A52172}"/>
              </a:ext>
            </a:extLst>
          </p:cNvPr>
          <p:cNvSpPr txBox="1"/>
          <p:nvPr/>
        </p:nvSpPr>
        <p:spPr>
          <a:xfrm>
            <a:off x="727886" y="1521640"/>
            <a:ext cx="433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METHOD AND LOGIC BEHIND THE CODE :</a:t>
            </a:r>
            <a:endParaRPr lang="en-US">
              <a:solidFill>
                <a:schemeClr val="accent1"/>
              </a:solidFill>
              <a:ea typeface="+mn-lt"/>
              <a:cs typeface="+mn-lt"/>
            </a:endParaRPr>
          </a:p>
          <a:p>
            <a:pPr algn="l"/>
            <a:endParaRPr lang="en-US"/>
          </a:p>
        </p:txBody>
      </p:sp>
      <p:pic>
        <p:nvPicPr>
          <p:cNvPr id="7" name="Picture 4" descr="Chart, scatter chart&#10;&#10;Description automatically generated">
            <a:extLst>
              <a:ext uri="{FF2B5EF4-FFF2-40B4-BE49-F238E27FC236}">
                <a16:creationId xmlns:a16="http://schemas.microsoft.com/office/drawing/2014/main" id="{3395BCDB-2369-45DB-B208-9B8E15FC3451}"/>
              </a:ext>
            </a:extLst>
          </p:cNvPr>
          <p:cNvPicPr>
            <a:picLocks noChangeAspect="1"/>
          </p:cNvPicPr>
          <p:nvPr/>
        </p:nvPicPr>
        <p:blipFill>
          <a:blip r:embed="rId3"/>
          <a:stretch>
            <a:fillRect/>
          </a:stretch>
        </p:blipFill>
        <p:spPr>
          <a:xfrm>
            <a:off x="241980" y="3667059"/>
            <a:ext cx="3637375" cy="2906952"/>
          </a:xfrm>
          <a:prstGeom prst="rect">
            <a:avLst/>
          </a:prstGeom>
        </p:spPr>
      </p:pic>
      <p:sp>
        <p:nvSpPr>
          <p:cNvPr id="9" name="TextBox 8">
            <a:extLst>
              <a:ext uri="{FF2B5EF4-FFF2-40B4-BE49-F238E27FC236}">
                <a16:creationId xmlns:a16="http://schemas.microsoft.com/office/drawing/2014/main" id="{FF493787-AC66-4E4D-AD52-A202B547BB03}"/>
              </a:ext>
            </a:extLst>
          </p:cNvPr>
          <p:cNvSpPr txBox="1"/>
          <p:nvPr/>
        </p:nvSpPr>
        <p:spPr>
          <a:xfrm>
            <a:off x="730785" y="1872840"/>
            <a:ext cx="464297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rPr>
              <a:t>To get the level of severity which had recorded the highest number of accidents under each time-zone we have used method 2 where we plotted a bar graph after grouping the data by time-zone and then by severity and using the in-built function .unstack().</a:t>
            </a:r>
          </a:p>
        </p:txBody>
      </p:sp>
      <p:sp>
        <p:nvSpPr>
          <p:cNvPr id="11" name="TextBox 10">
            <a:extLst>
              <a:ext uri="{FF2B5EF4-FFF2-40B4-BE49-F238E27FC236}">
                <a16:creationId xmlns:a16="http://schemas.microsoft.com/office/drawing/2014/main" id="{91F9CC10-E615-404B-A5C9-EEB6A95C6B62}"/>
              </a:ext>
            </a:extLst>
          </p:cNvPr>
          <p:cNvSpPr txBox="1"/>
          <p:nvPr/>
        </p:nvSpPr>
        <p:spPr>
          <a:xfrm>
            <a:off x="3460402" y="3750378"/>
            <a:ext cx="464349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u="sng">
                <a:solidFill>
                  <a:schemeClr val="accent1"/>
                </a:solidFill>
                <a:ea typeface="+mn-lt"/>
                <a:cs typeface="+mn-lt"/>
              </a:rPr>
              <a:t>TYPE OF PLOT : </a:t>
            </a:r>
            <a:endParaRPr lang="en-US">
              <a:solidFill>
                <a:schemeClr val="accent1"/>
              </a:solidFill>
            </a:endParaRPr>
          </a:p>
          <a:p>
            <a:pPr algn="ctr"/>
            <a:r>
              <a:rPr lang="en-US" b="1" i="1">
                <a:solidFill>
                  <a:schemeClr val="accent1"/>
                </a:solidFill>
                <a:ea typeface="+mn-lt"/>
                <a:cs typeface="+mn-lt"/>
              </a:rPr>
              <a:t> </a:t>
            </a:r>
            <a:r>
              <a:rPr lang="en-US" b="1" i="1">
                <a:latin typeface="Times New Roman"/>
                <a:ea typeface="+mn-lt"/>
                <a:cs typeface="+mn-lt"/>
              </a:rPr>
              <a:t>.</a:t>
            </a:r>
            <a:r>
              <a:rPr lang="en-US" b="1" i="1" err="1">
                <a:latin typeface="Times New Roman"/>
                <a:ea typeface="+mn-lt"/>
                <a:cs typeface="+mn-lt"/>
              </a:rPr>
              <a:t>plot.bar</a:t>
            </a:r>
            <a:r>
              <a:rPr lang="en-US" b="1" i="1">
                <a:latin typeface="Times New Roman"/>
                <a:ea typeface="+mn-lt"/>
                <a:cs typeface="+mn-lt"/>
              </a:rPr>
              <a:t>() and .scatter() from the matplotlib library</a:t>
            </a:r>
            <a:endParaRPr lang="en-US" b="1" i="1" u="sng">
              <a:latin typeface="Times New Roman"/>
              <a:ea typeface="+mn-lt"/>
              <a:cs typeface="+mn-lt"/>
            </a:endParaRPr>
          </a:p>
        </p:txBody>
      </p:sp>
      <p:sp>
        <p:nvSpPr>
          <p:cNvPr id="12" name="TextBox 11">
            <a:extLst>
              <a:ext uri="{FF2B5EF4-FFF2-40B4-BE49-F238E27FC236}">
                <a16:creationId xmlns:a16="http://schemas.microsoft.com/office/drawing/2014/main" id="{3CD6642B-FB94-4F9D-9D01-C53B9EF8263A}"/>
              </a:ext>
            </a:extLst>
          </p:cNvPr>
          <p:cNvSpPr txBox="1"/>
          <p:nvPr/>
        </p:nvSpPr>
        <p:spPr>
          <a:xfrm>
            <a:off x="7818103" y="5019636"/>
            <a:ext cx="333014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From this graph, as the data suggests we can see the number of accidents is the highest in level 2 severity</a:t>
            </a:r>
          </a:p>
        </p:txBody>
      </p:sp>
      <p:sp>
        <p:nvSpPr>
          <p:cNvPr id="5" name="TextBox 4">
            <a:extLst>
              <a:ext uri="{FF2B5EF4-FFF2-40B4-BE49-F238E27FC236}">
                <a16:creationId xmlns:a16="http://schemas.microsoft.com/office/drawing/2014/main" id="{AD4277A7-9AA0-4D55-B68F-4EA2E5E0DE60}"/>
              </a:ext>
            </a:extLst>
          </p:cNvPr>
          <p:cNvSpPr txBox="1"/>
          <p:nvPr/>
        </p:nvSpPr>
        <p:spPr>
          <a:xfrm>
            <a:off x="398704" y="398703"/>
            <a:ext cx="1111750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A6B727"/>
                </a:solidFill>
                <a:latin typeface="Arial Black"/>
              </a:rPr>
              <a:t>Under each time-zone, which level of severity was seen to have highest number of accidents?</a:t>
            </a:r>
            <a:endParaRPr lang="en-US" sz="2800" dirty="0"/>
          </a:p>
        </p:txBody>
      </p:sp>
    </p:spTree>
    <p:extLst>
      <p:ext uri="{BB962C8B-B14F-4D97-AF65-F5344CB8AC3E}">
        <p14:creationId xmlns:p14="http://schemas.microsoft.com/office/powerpoint/2010/main" val="4275372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2EDD4-366E-4C13-A90A-7602224FA5EF}"/>
              </a:ext>
            </a:extLst>
          </p:cNvPr>
          <p:cNvSpPr>
            <a:spLocks noGrp="1"/>
          </p:cNvSpPr>
          <p:nvPr>
            <p:ph type="title"/>
          </p:nvPr>
        </p:nvSpPr>
        <p:spPr>
          <a:xfrm>
            <a:off x="285750" y="742950"/>
            <a:ext cx="11618595" cy="737235"/>
          </a:xfrm>
        </p:spPr>
        <p:txBody>
          <a:bodyPr vert="horz" lIns="91440" tIns="45720" rIns="91440" bIns="45720" rtlCol="0" anchor="ctr">
            <a:noAutofit/>
          </a:bodyPr>
          <a:lstStyle/>
          <a:p>
            <a:r>
              <a:rPr lang="en-US" sz="3200">
                <a:latin typeface="Arial Black"/>
              </a:rPr>
              <a:t>Which visibility range sees the highest number of accidents?</a:t>
            </a:r>
            <a:endParaRPr lang="en-US" sz="3200"/>
          </a:p>
          <a:p>
            <a:endParaRPr lang="en-US"/>
          </a:p>
        </p:txBody>
      </p:sp>
      <p:pic>
        <p:nvPicPr>
          <p:cNvPr id="4" name="Picture 4" descr="Chart&#10;&#10;Description automatically generated">
            <a:extLst>
              <a:ext uri="{FF2B5EF4-FFF2-40B4-BE49-F238E27FC236}">
                <a16:creationId xmlns:a16="http://schemas.microsoft.com/office/drawing/2014/main" id="{316839B6-F0CF-4BF5-8EB3-4A998D864E98}"/>
              </a:ext>
            </a:extLst>
          </p:cNvPr>
          <p:cNvPicPr>
            <a:picLocks noGrp="1" noChangeAspect="1"/>
          </p:cNvPicPr>
          <p:nvPr>
            <p:ph idx="1"/>
          </p:nvPr>
        </p:nvPicPr>
        <p:blipFill>
          <a:blip r:embed="rId2"/>
          <a:stretch>
            <a:fillRect/>
          </a:stretch>
        </p:blipFill>
        <p:spPr>
          <a:xfrm>
            <a:off x="6648755" y="1639735"/>
            <a:ext cx="5256494" cy="4468423"/>
          </a:xfrm>
        </p:spPr>
      </p:pic>
      <p:sp>
        <p:nvSpPr>
          <p:cNvPr id="5" name="TextBox 4">
            <a:extLst>
              <a:ext uri="{FF2B5EF4-FFF2-40B4-BE49-F238E27FC236}">
                <a16:creationId xmlns:a16="http://schemas.microsoft.com/office/drawing/2014/main" id="{D6ED43B0-A923-4761-9A77-D4F66DC2382D}"/>
              </a:ext>
            </a:extLst>
          </p:cNvPr>
          <p:cNvSpPr txBox="1"/>
          <p:nvPr/>
        </p:nvSpPr>
        <p:spPr>
          <a:xfrm>
            <a:off x="194436" y="1375239"/>
            <a:ext cx="652188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Roboto"/>
                <a:cs typeface="Times New Roman"/>
              </a:rPr>
              <a:t>Majority of accidents happened when the visibility was between 1 to 10 miles. Typically, 10-mile visibility is used as a rule of thumb as a person should be able “to see and identify” in the daytime “a prominent dark object against the sky at the horizon” and at night “a known, preferably unfocused, moderately intense light source” that’s 10 miles away. There’s no definition of how tall the “prominent dark object” or the “light source” can be. On the surface of things, visibility is not a strong enough reason for the accidents.</a:t>
            </a:r>
            <a:endParaRPr lang="en-US" b="1">
              <a:latin typeface="Times New Roman"/>
              <a:cs typeface="Times New Roman"/>
            </a:endParaRPr>
          </a:p>
        </p:txBody>
      </p:sp>
      <p:sp>
        <p:nvSpPr>
          <p:cNvPr id="7" name="TextBox 6">
            <a:extLst>
              <a:ext uri="{FF2B5EF4-FFF2-40B4-BE49-F238E27FC236}">
                <a16:creationId xmlns:a16="http://schemas.microsoft.com/office/drawing/2014/main" id="{E8100584-BBFA-4B9D-8AA1-2EAC2AC4700B}"/>
              </a:ext>
            </a:extLst>
          </p:cNvPr>
          <p:cNvSpPr txBox="1"/>
          <p:nvPr/>
        </p:nvSpPr>
        <p:spPr>
          <a:xfrm>
            <a:off x="727708" y="3961530"/>
            <a:ext cx="433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METHOD AND LOGIC BEHIND THE CODE :</a:t>
            </a:r>
            <a:endParaRPr lang="en-US">
              <a:solidFill>
                <a:schemeClr val="accent1"/>
              </a:solidFill>
              <a:ea typeface="+mn-lt"/>
              <a:cs typeface="+mn-lt"/>
            </a:endParaRPr>
          </a:p>
          <a:p>
            <a:pPr algn="l"/>
            <a:endParaRPr lang="en-US"/>
          </a:p>
        </p:txBody>
      </p:sp>
      <p:sp>
        <p:nvSpPr>
          <p:cNvPr id="8" name="TextBox 7">
            <a:extLst>
              <a:ext uri="{FF2B5EF4-FFF2-40B4-BE49-F238E27FC236}">
                <a16:creationId xmlns:a16="http://schemas.microsoft.com/office/drawing/2014/main" id="{D512BEEB-821B-4BB3-BE5E-894269993217}"/>
              </a:ext>
            </a:extLst>
          </p:cNvPr>
          <p:cNvSpPr txBox="1"/>
          <p:nvPr/>
        </p:nvSpPr>
        <p:spPr>
          <a:xfrm>
            <a:off x="372603" y="4370090"/>
            <a:ext cx="61583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latin typeface="Times New Roman"/>
                <a:cs typeface="Times New Roman"/>
              </a:rPr>
              <a:t>To get the visibility range where the number of accidents was the most, we have used Method 1 where we plotted the value counts of the column 'Visibility' on a histplot. </a:t>
            </a:r>
          </a:p>
        </p:txBody>
      </p:sp>
      <p:sp>
        <p:nvSpPr>
          <p:cNvPr id="10" name="TextBox 9">
            <a:extLst>
              <a:ext uri="{FF2B5EF4-FFF2-40B4-BE49-F238E27FC236}">
                <a16:creationId xmlns:a16="http://schemas.microsoft.com/office/drawing/2014/main" id="{38F61E1C-AA03-4351-8FA2-A94FBC581947}"/>
              </a:ext>
            </a:extLst>
          </p:cNvPr>
          <p:cNvSpPr txBox="1"/>
          <p:nvPr/>
        </p:nvSpPr>
        <p:spPr>
          <a:xfrm>
            <a:off x="725650" y="5433119"/>
            <a:ext cx="52315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TYPE OF PLOT : </a:t>
            </a:r>
            <a:endParaRPr lang="en-US">
              <a:solidFill>
                <a:schemeClr val="accent1"/>
              </a:solidFill>
            </a:endParaRPr>
          </a:p>
          <a:p>
            <a:r>
              <a:rPr lang="en-US" b="1" i="1">
                <a:latin typeface="Times New Roman"/>
                <a:ea typeface="+mn-lt"/>
                <a:cs typeface="+mn-lt"/>
              </a:rPr>
              <a:t>.histplot()  from the seaborn library</a:t>
            </a:r>
            <a:endParaRPr lang="en-US" b="1" i="1" u="sng">
              <a:latin typeface="Times New Roman"/>
              <a:ea typeface="+mn-lt"/>
              <a:cs typeface="+mn-lt"/>
            </a:endParaRPr>
          </a:p>
        </p:txBody>
      </p:sp>
    </p:spTree>
    <p:extLst>
      <p:ext uri="{BB962C8B-B14F-4D97-AF65-F5344CB8AC3E}">
        <p14:creationId xmlns:p14="http://schemas.microsoft.com/office/powerpoint/2010/main" val="675527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9327-16F9-4FC9-82FA-0EF61CA23A8C}"/>
              </a:ext>
            </a:extLst>
          </p:cNvPr>
          <p:cNvSpPr>
            <a:spLocks noGrp="1"/>
          </p:cNvSpPr>
          <p:nvPr>
            <p:ph type="title"/>
          </p:nvPr>
        </p:nvSpPr>
        <p:spPr>
          <a:xfrm>
            <a:off x="245302" y="828806"/>
            <a:ext cx="11702231" cy="970141"/>
          </a:xfrm>
        </p:spPr>
        <p:txBody>
          <a:bodyPr vert="horz" lIns="91440" tIns="45720" rIns="91440" bIns="45720" rtlCol="0" anchor="ctr">
            <a:noAutofit/>
          </a:bodyPr>
          <a:lstStyle/>
          <a:p>
            <a:r>
              <a:rPr lang="en-US" sz="3200">
                <a:latin typeface="Arial Black"/>
              </a:rPr>
              <a:t>Under different Visibility range, which level of severity of accident records the highest number of accidents?</a:t>
            </a:r>
            <a:endParaRPr lang="en-US" sz="3200"/>
          </a:p>
          <a:p>
            <a:endParaRPr lang="en-US"/>
          </a:p>
        </p:txBody>
      </p:sp>
      <p:pic>
        <p:nvPicPr>
          <p:cNvPr id="4" name="Picture 4" descr="Chart&#10;&#10;Description automatically generated">
            <a:extLst>
              <a:ext uri="{FF2B5EF4-FFF2-40B4-BE49-F238E27FC236}">
                <a16:creationId xmlns:a16="http://schemas.microsoft.com/office/drawing/2014/main" id="{05668584-FADE-419D-A372-414A2816CEA9}"/>
              </a:ext>
            </a:extLst>
          </p:cNvPr>
          <p:cNvPicPr>
            <a:picLocks noGrp="1" noChangeAspect="1"/>
          </p:cNvPicPr>
          <p:nvPr>
            <p:ph idx="1"/>
          </p:nvPr>
        </p:nvPicPr>
        <p:blipFill>
          <a:blip r:embed="rId2"/>
          <a:stretch>
            <a:fillRect/>
          </a:stretch>
        </p:blipFill>
        <p:spPr>
          <a:xfrm>
            <a:off x="6056210" y="1868270"/>
            <a:ext cx="5881491" cy="3947133"/>
          </a:xfrm>
        </p:spPr>
      </p:pic>
      <p:sp>
        <p:nvSpPr>
          <p:cNvPr id="6" name="TextBox 5">
            <a:extLst>
              <a:ext uri="{FF2B5EF4-FFF2-40B4-BE49-F238E27FC236}">
                <a16:creationId xmlns:a16="http://schemas.microsoft.com/office/drawing/2014/main" id="{37C0A876-F654-4A00-AB52-4B5AD516A3A9}"/>
              </a:ext>
            </a:extLst>
          </p:cNvPr>
          <p:cNvSpPr txBox="1"/>
          <p:nvPr/>
        </p:nvSpPr>
        <p:spPr>
          <a:xfrm>
            <a:off x="284404" y="1971761"/>
            <a:ext cx="433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METHOD AND LOGIC BEHIND THE CODE :</a:t>
            </a:r>
            <a:endParaRPr lang="en-US">
              <a:solidFill>
                <a:schemeClr val="accent1"/>
              </a:solidFill>
              <a:ea typeface="+mn-lt"/>
              <a:cs typeface="+mn-lt"/>
            </a:endParaRPr>
          </a:p>
          <a:p>
            <a:pPr algn="l"/>
            <a:endParaRPr lang="en-US"/>
          </a:p>
        </p:txBody>
      </p:sp>
      <p:sp>
        <p:nvSpPr>
          <p:cNvPr id="8" name="TextBox 7">
            <a:extLst>
              <a:ext uri="{FF2B5EF4-FFF2-40B4-BE49-F238E27FC236}">
                <a16:creationId xmlns:a16="http://schemas.microsoft.com/office/drawing/2014/main" id="{1020A156-AAD6-4FDD-8762-3795AE26B736}"/>
              </a:ext>
            </a:extLst>
          </p:cNvPr>
          <p:cNvSpPr txBox="1"/>
          <p:nvPr/>
        </p:nvSpPr>
        <p:spPr>
          <a:xfrm>
            <a:off x="331244" y="2361753"/>
            <a:ext cx="464297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rPr>
              <a:t>To get the level of severity which had recorded the highest number of accidents under each visibility we have used method 2 where we plotted a bar graph after grouping the data by visibility and then by severity.</a:t>
            </a:r>
          </a:p>
        </p:txBody>
      </p:sp>
      <p:sp>
        <p:nvSpPr>
          <p:cNvPr id="10" name="TextBox 9">
            <a:extLst>
              <a:ext uri="{FF2B5EF4-FFF2-40B4-BE49-F238E27FC236}">
                <a16:creationId xmlns:a16="http://schemas.microsoft.com/office/drawing/2014/main" id="{3A27C06B-EBE2-4883-A8D3-B85079BDBAF0}"/>
              </a:ext>
            </a:extLst>
          </p:cNvPr>
          <p:cNvSpPr txBox="1"/>
          <p:nvPr/>
        </p:nvSpPr>
        <p:spPr>
          <a:xfrm>
            <a:off x="284234" y="4062496"/>
            <a:ext cx="43860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TYPE OF PLOT : </a:t>
            </a:r>
          </a:p>
          <a:p>
            <a:r>
              <a:rPr lang="en-US" b="1" i="1">
                <a:solidFill>
                  <a:schemeClr val="accent1"/>
                </a:solidFill>
                <a:ea typeface="+mn-lt"/>
                <a:cs typeface="+mn-lt"/>
              </a:rPr>
              <a:t> </a:t>
            </a:r>
            <a:r>
              <a:rPr lang="en-US" b="1" i="1">
                <a:latin typeface="Times New Roman"/>
                <a:ea typeface="+mn-lt"/>
                <a:cs typeface="+mn-lt"/>
              </a:rPr>
              <a:t>.</a:t>
            </a:r>
            <a:r>
              <a:rPr lang="en-US" b="1" i="1" err="1">
                <a:latin typeface="Times New Roman"/>
                <a:ea typeface="+mn-lt"/>
                <a:cs typeface="+mn-lt"/>
              </a:rPr>
              <a:t>plot.barh</a:t>
            </a:r>
            <a:r>
              <a:rPr lang="en-US" b="1" i="1">
                <a:latin typeface="Times New Roman"/>
                <a:ea typeface="+mn-lt"/>
                <a:cs typeface="+mn-lt"/>
              </a:rPr>
              <a:t>() from the matplotlib library</a:t>
            </a:r>
            <a:endParaRPr lang="en-US" b="1" i="1" u="sng">
              <a:latin typeface="Times New Roman"/>
              <a:ea typeface="+mn-lt"/>
              <a:cs typeface="+mn-lt"/>
            </a:endParaRPr>
          </a:p>
        </p:txBody>
      </p:sp>
      <p:sp>
        <p:nvSpPr>
          <p:cNvPr id="3" name="TextBox 2">
            <a:extLst>
              <a:ext uri="{FF2B5EF4-FFF2-40B4-BE49-F238E27FC236}">
                <a16:creationId xmlns:a16="http://schemas.microsoft.com/office/drawing/2014/main" id="{0D62B2EA-7CFD-4494-A417-ED5557E4EAAB}"/>
              </a:ext>
            </a:extLst>
          </p:cNvPr>
          <p:cNvSpPr txBox="1"/>
          <p:nvPr/>
        </p:nvSpPr>
        <p:spPr>
          <a:xfrm>
            <a:off x="327455" y="4827372"/>
            <a:ext cx="535871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 is observed that below 40 mi, mostly accidents occurred with severity 2. But above 40 mi, we observed accidents of high severity of level 3. Which is logically correct, as when visibility range increases it is likely to observe severe accidents.</a:t>
            </a:r>
          </a:p>
        </p:txBody>
      </p:sp>
    </p:spTree>
    <p:extLst>
      <p:ext uri="{BB962C8B-B14F-4D97-AF65-F5344CB8AC3E}">
        <p14:creationId xmlns:p14="http://schemas.microsoft.com/office/powerpoint/2010/main" val="4266408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83FC-F5B0-4E2D-A44F-BFE8ABD8A3DD}"/>
              </a:ext>
            </a:extLst>
          </p:cNvPr>
          <p:cNvSpPr>
            <a:spLocks noGrp="1"/>
          </p:cNvSpPr>
          <p:nvPr>
            <p:ph type="title"/>
          </p:nvPr>
        </p:nvSpPr>
        <p:spPr>
          <a:xfrm>
            <a:off x="349685" y="442587"/>
            <a:ext cx="11629163" cy="1356360"/>
          </a:xfrm>
        </p:spPr>
        <p:txBody>
          <a:bodyPr>
            <a:normAutofit/>
          </a:bodyPr>
          <a:lstStyle/>
          <a:p>
            <a:r>
              <a:rPr lang="en-US" sz="3200">
                <a:latin typeface="Arial Black"/>
              </a:rPr>
              <a:t>Which level of severity was recorded the most in each hour of the day?</a:t>
            </a:r>
          </a:p>
          <a:p>
            <a:endParaRPr lang="en-US">
              <a:latin typeface="Arial Black"/>
            </a:endParaRPr>
          </a:p>
        </p:txBody>
      </p:sp>
      <p:pic>
        <p:nvPicPr>
          <p:cNvPr id="4" name="Picture 4" descr="Chart, bar chart&#10;&#10;Description automatically generated">
            <a:extLst>
              <a:ext uri="{FF2B5EF4-FFF2-40B4-BE49-F238E27FC236}">
                <a16:creationId xmlns:a16="http://schemas.microsoft.com/office/drawing/2014/main" id="{ECEF772A-28FD-4D72-8883-E50811B04FF2}"/>
              </a:ext>
            </a:extLst>
          </p:cNvPr>
          <p:cNvPicPr>
            <a:picLocks noGrp="1" noChangeAspect="1"/>
          </p:cNvPicPr>
          <p:nvPr>
            <p:ph idx="1"/>
          </p:nvPr>
        </p:nvPicPr>
        <p:blipFill>
          <a:blip r:embed="rId2"/>
          <a:stretch>
            <a:fillRect/>
          </a:stretch>
        </p:blipFill>
        <p:spPr>
          <a:xfrm>
            <a:off x="8126977" y="1287466"/>
            <a:ext cx="3471929" cy="2629178"/>
          </a:xfrm>
        </p:spPr>
      </p:pic>
      <p:sp>
        <p:nvSpPr>
          <p:cNvPr id="6" name="TextBox 5">
            <a:extLst>
              <a:ext uri="{FF2B5EF4-FFF2-40B4-BE49-F238E27FC236}">
                <a16:creationId xmlns:a16="http://schemas.microsoft.com/office/drawing/2014/main" id="{602B8092-23D9-4708-90F7-308958672E39}"/>
              </a:ext>
            </a:extLst>
          </p:cNvPr>
          <p:cNvSpPr txBox="1"/>
          <p:nvPr/>
        </p:nvSpPr>
        <p:spPr>
          <a:xfrm>
            <a:off x="427062" y="1479766"/>
            <a:ext cx="433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METHOD AND LOGIC BEHIND THE CODE :</a:t>
            </a:r>
            <a:endParaRPr lang="en-US">
              <a:solidFill>
                <a:schemeClr val="accent1"/>
              </a:solidFill>
              <a:ea typeface="+mn-lt"/>
              <a:cs typeface="+mn-lt"/>
            </a:endParaRPr>
          </a:p>
          <a:p>
            <a:pPr algn="l"/>
            <a:endParaRPr lang="en-US"/>
          </a:p>
        </p:txBody>
      </p:sp>
      <p:pic>
        <p:nvPicPr>
          <p:cNvPr id="7" name="Picture 7" descr="Chart, bar chart&#10;&#10;Description automatically generated">
            <a:extLst>
              <a:ext uri="{FF2B5EF4-FFF2-40B4-BE49-F238E27FC236}">
                <a16:creationId xmlns:a16="http://schemas.microsoft.com/office/drawing/2014/main" id="{21DC93BC-72D8-4EB0-B700-013EA7802AAF}"/>
              </a:ext>
            </a:extLst>
          </p:cNvPr>
          <p:cNvPicPr>
            <a:picLocks noChangeAspect="1"/>
          </p:cNvPicPr>
          <p:nvPr/>
        </p:nvPicPr>
        <p:blipFill>
          <a:blip r:embed="rId3"/>
          <a:stretch>
            <a:fillRect/>
          </a:stretch>
        </p:blipFill>
        <p:spPr>
          <a:xfrm>
            <a:off x="429633" y="3968294"/>
            <a:ext cx="3766159" cy="2664260"/>
          </a:xfrm>
          <a:prstGeom prst="rect">
            <a:avLst/>
          </a:prstGeom>
        </p:spPr>
      </p:pic>
      <p:sp>
        <p:nvSpPr>
          <p:cNvPr id="8" name="TextBox 7">
            <a:extLst>
              <a:ext uri="{FF2B5EF4-FFF2-40B4-BE49-F238E27FC236}">
                <a16:creationId xmlns:a16="http://schemas.microsoft.com/office/drawing/2014/main" id="{FF4914B1-3BF8-4281-A6DE-7092B413A754}"/>
              </a:ext>
            </a:extLst>
          </p:cNvPr>
          <p:cNvSpPr txBox="1"/>
          <p:nvPr/>
        </p:nvSpPr>
        <p:spPr>
          <a:xfrm>
            <a:off x="4773969" y="5089067"/>
            <a:ext cx="5916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Roboto"/>
                <a:cs typeface="Times New Roman"/>
              </a:rPr>
              <a:t>So, most of the accidents that have occurred during night are of severity 2.</a:t>
            </a:r>
            <a:endParaRPr lang="en-US" b="1">
              <a:latin typeface="Times New Roman"/>
              <a:cs typeface="Times New Roman"/>
            </a:endParaRPr>
          </a:p>
        </p:txBody>
      </p:sp>
      <p:sp>
        <p:nvSpPr>
          <p:cNvPr id="10" name="TextBox 9">
            <a:extLst>
              <a:ext uri="{FF2B5EF4-FFF2-40B4-BE49-F238E27FC236}">
                <a16:creationId xmlns:a16="http://schemas.microsoft.com/office/drawing/2014/main" id="{581B0EA4-8C03-4741-95BF-62E95AFBA85F}"/>
              </a:ext>
            </a:extLst>
          </p:cNvPr>
          <p:cNvSpPr txBox="1"/>
          <p:nvPr/>
        </p:nvSpPr>
        <p:spPr>
          <a:xfrm>
            <a:off x="428968" y="1888747"/>
            <a:ext cx="616697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latin typeface="Times New Roman"/>
                <a:cs typeface="Times New Roman"/>
              </a:rPr>
              <a:t>For fig 19, to get the level of severity which had recorded the highest number of accidents during each hour of the day we have used method 2 where we plotted a bar graph after grouping the data by hour of the day with the help of the in-built function .</a:t>
            </a:r>
            <a:r>
              <a:rPr lang="en-US" err="1">
                <a:solidFill>
                  <a:schemeClr val="accent2"/>
                </a:solidFill>
                <a:latin typeface="Times New Roman"/>
                <a:cs typeface="Times New Roman"/>
              </a:rPr>
              <a:t>dt.hour</a:t>
            </a:r>
            <a:r>
              <a:rPr lang="en-US">
                <a:solidFill>
                  <a:schemeClr val="accent2"/>
                </a:solidFill>
                <a:latin typeface="Times New Roman"/>
                <a:cs typeface="Times New Roman"/>
              </a:rPr>
              <a:t>() and then by severity and using the in-built function .unstack(). We have also used method 5 to get fig 18.</a:t>
            </a:r>
          </a:p>
        </p:txBody>
      </p:sp>
      <p:sp>
        <p:nvSpPr>
          <p:cNvPr id="12" name="TextBox 11">
            <a:extLst>
              <a:ext uri="{FF2B5EF4-FFF2-40B4-BE49-F238E27FC236}">
                <a16:creationId xmlns:a16="http://schemas.microsoft.com/office/drawing/2014/main" id="{BCBE209E-ED79-4A23-80B2-B1FE8B5345A5}"/>
              </a:ext>
            </a:extLst>
          </p:cNvPr>
          <p:cNvSpPr txBox="1"/>
          <p:nvPr/>
        </p:nvSpPr>
        <p:spPr>
          <a:xfrm>
            <a:off x="4696875" y="3970340"/>
            <a:ext cx="43860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TYPE OF PLOT : </a:t>
            </a:r>
          </a:p>
          <a:p>
            <a:r>
              <a:rPr lang="en-US" b="1" i="1">
                <a:latin typeface="Times New Roman"/>
                <a:ea typeface="+mn-lt"/>
                <a:cs typeface="+mn-lt"/>
              </a:rPr>
              <a:t> .plot.bar()  from the matplotlib library</a:t>
            </a:r>
            <a:endParaRPr lang="en-US" b="1" i="1" u="sng">
              <a:latin typeface="Times New Roman"/>
              <a:ea typeface="+mn-lt"/>
              <a:cs typeface="+mn-lt"/>
            </a:endParaRPr>
          </a:p>
        </p:txBody>
      </p:sp>
    </p:spTree>
    <p:extLst>
      <p:ext uri="{BB962C8B-B14F-4D97-AF65-F5344CB8AC3E}">
        <p14:creationId xmlns:p14="http://schemas.microsoft.com/office/powerpoint/2010/main" val="1905119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83FC-F5B0-4E2D-A44F-BFE8ABD8A3DD}"/>
              </a:ext>
            </a:extLst>
          </p:cNvPr>
          <p:cNvSpPr>
            <a:spLocks noGrp="1"/>
          </p:cNvSpPr>
          <p:nvPr>
            <p:ph type="title"/>
          </p:nvPr>
        </p:nvSpPr>
        <p:spPr>
          <a:xfrm>
            <a:off x="664657" y="830496"/>
            <a:ext cx="10271553" cy="1000467"/>
          </a:xfrm>
        </p:spPr>
        <p:txBody>
          <a:bodyPr vert="horz" lIns="91440" tIns="45720" rIns="91440" bIns="45720" rtlCol="0" anchor="ctr">
            <a:noAutofit/>
          </a:bodyPr>
          <a:lstStyle/>
          <a:p>
            <a:r>
              <a:rPr lang="en-US" sz="2400">
                <a:latin typeface="Arial Black"/>
                <a:ea typeface="+mj-lt"/>
                <a:cs typeface="+mj-lt"/>
              </a:rPr>
              <a:t>In each state, which county has recorded the highest </a:t>
            </a:r>
            <a:br>
              <a:rPr lang="en-US" sz="2400">
                <a:latin typeface="Arial Black"/>
                <a:ea typeface="+mj-lt"/>
                <a:cs typeface="+mj-lt"/>
              </a:rPr>
            </a:br>
            <a:r>
              <a:rPr lang="en-US" sz="2400">
                <a:latin typeface="Arial Black"/>
                <a:ea typeface="+mj-lt"/>
                <a:cs typeface="+mj-lt"/>
              </a:rPr>
              <a:t>number of accidents? </a:t>
            </a:r>
            <a:endParaRPr lang="en-US" sz="2400">
              <a:ea typeface="+mj-lt"/>
              <a:cs typeface="+mj-lt"/>
            </a:endParaRPr>
          </a:p>
          <a:p>
            <a:endParaRPr lang="en-US" sz="2400">
              <a:ea typeface="+mj-lt"/>
              <a:cs typeface="+mj-lt"/>
            </a:endParaRPr>
          </a:p>
          <a:p>
            <a:endParaRPr lang="en-US" sz="2400">
              <a:latin typeface="Arial Black"/>
            </a:endParaRPr>
          </a:p>
        </p:txBody>
      </p:sp>
      <p:sp>
        <p:nvSpPr>
          <p:cNvPr id="6" name="TextBox 5">
            <a:extLst>
              <a:ext uri="{FF2B5EF4-FFF2-40B4-BE49-F238E27FC236}">
                <a16:creationId xmlns:a16="http://schemas.microsoft.com/office/drawing/2014/main" id="{602B8092-23D9-4708-90F7-308958672E39}"/>
              </a:ext>
            </a:extLst>
          </p:cNvPr>
          <p:cNvSpPr txBox="1"/>
          <p:nvPr/>
        </p:nvSpPr>
        <p:spPr>
          <a:xfrm>
            <a:off x="540098" y="1623460"/>
            <a:ext cx="633744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METHOD AND LOGIC BEHIND THE CODE :</a:t>
            </a:r>
            <a:endParaRPr lang="en-US">
              <a:solidFill>
                <a:schemeClr val="accent1"/>
              </a:solidFill>
              <a:ea typeface="+mn-lt"/>
              <a:cs typeface="+mn-lt"/>
            </a:endParaRPr>
          </a:p>
          <a:p>
            <a:pPr algn="l"/>
            <a:endParaRPr lang="en-US" b="1" i="1" u="sng">
              <a:solidFill>
                <a:schemeClr val="accent1"/>
              </a:solidFill>
            </a:endParaRPr>
          </a:p>
          <a:p>
            <a:r>
              <a:rPr lang="en-US">
                <a:solidFill>
                  <a:srgbClr val="FF0000"/>
                </a:solidFill>
                <a:latin typeface="Times New Roman"/>
                <a:cs typeface="Times New Roman"/>
              </a:rPr>
              <a:t>Method 5: We have grouped the data by State and County. We have further calculated number of accidents in each County in particular state by using .size(). Then again grouped by State using </a:t>
            </a:r>
            <a:r>
              <a:rPr lang="en-US" err="1">
                <a:solidFill>
                  <a:srgbClr val="FF0000"/>
                </a:solidFill>
                <a:latin typeface="Times New Roman"/>
                <a:cs typeface="Times New Roman"/>
              </a:rPr>
              <a:t>groupby</a:t>
            </a:r>
            <a:r>
              <a:rPr lang="en-US">
                <a:solidFill>
                  <a:srgbClr val="FF0000"/>
                </a:solidFill>
                <a:latin typeface="Times New Roman"/>
                <a:cs typeface="Times New Roman"/>
              </a:rPr>
              <a:t>(level=0) to deal with multilevel index and then used  .</a:t>
            </a:r>
            <a:r>
              <a:rPr lang="en-US" err="1">
                <a:solidFill>
                  <a:srgbClr val="FF0000"/>
                </a:solidFill>
                <a:latin typeface="Times New Roman"/>
                <a:cs typeface="Times New Roman"/>
              </a:rPr>
              <a:t>idxmax</a:t>
            </a:r>
            <a:r>
              <a:rPr lang="en-US">
                <a:solidFill>
                  <a:srgbClr val="FF0000"/>
                </a:solidFill>
                <a:latin typeface="Times New Roman"/>
                <a:cs typeface="Times New Roman"/>
              </a:rPr>
              <a:t>() to get county with maximum number of accidents in each state.</a:t>
            </a:r>
          </a:p>
          <a:p>
            <a:endParaRPr lang="en-US"/>
          </a:p>
        </p:txBody>
      </p:sp>
      <p:sp>
        <p:nvSpPr>
          <p:cNvPr id="8" name="TextBox 7">
            <a:extLst>
              <a:ext uri="{FF2B5EF4-FFF2-40B4-BE49-F238E27FC236}">
                <a16:creationId xmlns:a16="http://schemas.microsoft.com/office/drawing/2014/main" id="{FF4914B1-3BF8-4281-A6DE-7092B413A754}"/>
              </a:ext>
            </a:extLst>
          </p:cNvPr>
          <p:cNvSpPr txBox="1"/>
          <p:nvPr/>
        </p:nvSpPr>
        <p:spPr>
          <a:xfrm>
            <a:off x="6279715" y="5507277"/>
            <a:ext cx="59164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accent1"/>
              </a:solidFill>
              <a:latin typeface="Roboto"/>
              <a:ea typeface="Roboto"/>
            </a:endParaRPr>
          </a:p>
        </p:txBody>
      </p:sp>
      <p:sp>
        <p:nvSpPr>
          <p:cNvPr id="12" name="TextBox 11">
            <a:extLst>
              <a:ext uri="{FF2B5EF4-FFF2-40B4-BE49-F238E27FC236}">
                <a16:creationId xmlns:a16="http://schemas.microsoft.com/office/drawing/2014/main" id="{BCBE209E-ED79-4A23-80B2-B1FE8B5345A5}"/>
              </a:ext>
            </a:extLst>
          </p:cNvPr>
          <p:cNvSpPr txBox="1"/>
          <p:nvPr/>
        </p:nvSpPr>
        <p:spPr>
          <a:xfrm>
            <a:off x="494642" y="5500659"/>
            <a:ext cx="43860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Times New Roman"/>
                <a:ea typeface="+mn-lt"/>
                <a:cs typeface="+mn-lt"/>
              </a:rPr>
              <a:t>The</a:t>
            </a:r>
            <a:r>
              <a:rPr lang="en-US" b="1">
                <a:latin typeface="Times New Roman"/>
                <a:ea typeface="+mn-lt"/>
                <a:cs typeface="+mn-lt"/>
              </a:rPr>
              <a:t> table shows the states and respective Counties which have recorded the highest number of accidents.</a:t>
            </a:r>
            <a:endParaRPr lang="en-US"/>
          </a:p>
        </p:txBody>
      </p:sp>
      <p:pic>
        <p:nvPicPr>
          <p:cNvPr id="9" name="Picture 10" descr="Graphical user interface&#10;&#10;Description automatically generated">
            <a:extLst>
              <a:ext uri="{FF2B5EF4-FFF2-40B4-BE49-F238E27FC236}">
                <a16:creationId xmlns:a16="http://schemas.microsoft.com/office/drawing/2014/main" id="{6F3BA08C-C03D-4F57-BED7-32F569815662}"/>
              </a:ext>
            </a:extLst>
          </p:cNvPr>
          <p:cNvPicPr>
            <a:picLocks noGrp="1" noChangeAspect="1"/>
          </p:cNvPicPr>
          <p:nvPr>
            <p:ph idx="1"/>
          </p:nvPr>
        </p:nvPicPr>
        <p:blipFill>
          <a:blip r:embed="rId2"/>
          <a:stretch>
            <a:fillRect/>
          </a:stretch>
        </p:blipFill>
        <p:spPr>
          <a:xfrm>
            <a:off x="8366478" y="1983681"/>
            <a:ext cx="2754781" cy="4038600"/>
          </a:xfrm>
        </p:spPr>
      </p:pic>
      <p:sp>
        <p:nvSpPr>
          <p:cNvPr id="3" name="TextBox 2">
            <a:extLst>
              <a:ext uri="{FF2B5EF4-FFF2-40B4-BE49-F238E27FC236}">
                <a16:creationId xmlns:a16="http://schemas.microsoft.com/office/drawing/2014/main" id="{658C1EB6-F757-45E4-B08A-EBA3875CC598}"/>
              </a:ext>
            </a:extLst>
          </p:cNvPr>
          <p:cNvSpPr txBox="1"/>
          <p:nvPr/>
        </p:nvSpPr>
        <p:spPr>
          <a:xfrm>
            <a:off x="543305" y="4116323"/>
            <a:ext cx="43860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solidFill>
                  <a:schemeClr val="accent1"/>
                </a:solidFill>
                <a:ea typeface="+mn-lt"/>
                <a:cs typeface="+mn-lt"/>
              </a:rPr>
              <a:t>TYPE OF PLOT : </a:t>
            </a:r>
          </a:p>
          <a:p>
            <a:r>
              <a:rPr lang="en-US" b="1" i="1">
                <a:solidFill>
                  <a:schemeClr val="accent1"/>
                </a:solidFill>
                <a:ea typeface="+mn-lt"/>
                <a:cs typeface="+mn-lt"/>
              </a:rPr>
              <a:t> </a:t>
            </a:r>
            <a:r>
              <a:rPr lang="en-US" b="1" i="1">
                <a:latin typeface="Times New Roman"/>
                <a:ea typeface="+mn-lt"/>
                <a:cs typeface="+mn-lt"/>
              </a:rPr>
              <a:t>.</a:t>
            </a:r>
            <a:r>
              <a:rPr lang="en-US" b="1" i="1" err="1">
                <a:latin typeface="Times New Roman"/>
                <a:ea typeface="+mn-lt"/>
                <a:cs typeface="+mn-lt"/>
              </a:rPr>
              <a:t>plot.barh</a:t>
            </a:r>
            <a:r>
              <a:rPr lang="en-US" b="1" i="1">
                <a:latin typeface="Times New Roman"/>
                <a:ea typeface="+mn-lt"/>
                <a:cs typeface="+mn-lt"/>
              </a:rPr>
              <a:t>() from the matplotlib library</a:t>
            </a:r>
            <a:endParaRPr lang="en-US" b="1" i="1" u="sng">
              <a:latin typeface="Times New Roman"/>
              <a:ea typeface="+mn-lt"/>
              <a:cs typeface="+mn-lt"/>
            </a:endParaRPr>
          </a:p>
        </p:txBody>
      </p:sp>
    </p:spTree>
    <p:extLst>
      <p:ext uri="{BB962C8B-B14F-4D97-AF65-F5344CB8AC3E}">
        <p14:creationId xmlns:p14="http://schemas.microsoft.com/office/powerpoint/2010/main" val="935165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3FE6F10-B3AD-4403-94CA-F51155286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364D6A39-A4F7-4B00-9F42-3BC67177D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3553ADF-88A1-4645-B819-890CA3DF7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5D0D97D-7911-4A25-88E2-4D81FD4AB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9E92B05-3A89-4DDA-9D65-A7DA77319786}"/>
              </a:ext>
            </a:extLst>
          </p:cNvPr>
          <p:cNvSpPr>
            <a:spLocks noGrp="1"/>
          </p:cNvSpPr>
          <p:nvPr>
            <p:ph type="title"/>
          </p:nvPr>
        </p:nvSpPr>
        <p:spPr>
          <a:xfrm>
            <a:off x="7618992" y="857675"/>
            <a:ext cx="4302829" cy="3622844"/>
          </a:xfrm>
        </p:spPr>
        <p:txBody>
          <a:bodyPr vert="horz" lIns="91440" tIns="45720" rIns="91440" bIns="45720" rtlCol="0" anchor="b">
            <a:normAutofit/>
          </a:bodyPr>
          <a:lstStyle/>
          <a:p>
            <a:pPr algn="ctr">
              <a:lnSpc>
                <a:spcPct val="85000"/>
              </a:lnSpc>
            </a:pPr>
            <a:r>
              <a:rPr lang="en-US" sz="5400" b="1" u="sng" cap="all">
                <a:solidFill>
                  <a:srgbClr val="FFFFFF"/>
                </a:solidFill>
                <a:latin typeface="Aria Black"/>
              </a:rPr>
              <a:t>Data Modelling</a:t>
            </a:r>
            <a:r>
              <a:rPr lang="en-US" sz="3800" b="1" cap="all">
                <a:solidFill>
                  <a:srgbClr val="FFFFFF"/>
                </a:solidFill>
              </a:rPr>
              <a:t> </a:t>
            </a:r>
          </a:p>
        </p:txBody>
      </p:sp>
      <p:pic>
        <p:nvPicPr>
          <p:cNvPr id="7" name="Picture 8" descr="Graph">
            <a:extLst>
              <a:ext uri="{FF2B5EF4-FFF2-40B4-BE49-F238E27FC236}">
                <a16:creationId xmlns:a16="http://schemas.microsoft.com/office/drawing/2014/main" id="{593187A7-4919-4EA6-816A-D203168FD758}"/>
              </a:ext>
            </a:extLst>
          </p:cNvPr>
          <p:cNvPicPr>
            <a:picLocks noGrp="1" noChangeAspect="1"/>
          </p:cNvPicPr>
          <p:nvPr>
            <p:ph idx="1"/>
          </p:nvPr>
        </p:nvPicPr>
        <p:blipFill rotWithShape="1">
          <a:blip r:embed="rId2"/>
          <a:srcRect l="5683" r="20816" b="2"/>
          <a:stretch/>
        </p:blipFill>
        <p:spPr>
          <a:xfrm>
            <a:off x="238565" y="242763"/>
            <a:ext cx="7312574" cy="6380067"/>
          </a:xfrm>
          <a:prstGeom prst="rect">
            <a:avLst/>
          </a:prstGeom>
        </p:spPr>
      </p:pic>
    </p:spTree>
    <p:extLst>
      <p:ext uri="{BB962C8B-B14F-4D97-AF65-F5344CB8AC3E}">
        <p14:creationId xmlns:p14="http://schemas.microsoft.com/office/powerpoint/2010/main" val="3777888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64C5-6D83-4C5B-AC6E-E8F472037DF3}"/>
              </a:ext>
            </a:extLst>
          </p:cNvPr>
          <p:cNvSpPr>
            <a:spLocks noGrp="1"/>
          </p:cNvSpPr>
          <p:nvPr>
            <p:ph type="title"/>
          </p:nvPr>
        </p:nvSpPr>
        <p:spPr>
          <a:xfrm>
            <a:off x="653145" y="609599"/>
            <a:ext cx="3364378" cy="5606143"/>
          </a:xfrm>
        </p:spPr>
        <p:txBody>
          <a:bodyPr>
            <a:normAutofit/>
          </a:bodyPr>
          <a:lstStyle/>
          <a:p>
            <a:r>
              <a:rPr lang="en-US">
                <a:latin typeface="Arial Black"/>
              </a:rPr>
              <a:t>Preparing data for modelling</a:t>
            </a:r>
          </a:p>
        </p:txBody>
      </p:sp>
      <p:graphicFrame>
        <p:nvGraphicFramePr>
          <p:cNvPr id="5" name="Content Placeholder 2">
            <a:extLst>
              <a:ext uri="{FF2B5EF4-FFF2-40B4-BE49-F238E27FC236}">
                <a16:creationId xmlns:a16="http://schemas.microsoft.com/office/drawing/2014/main" id="{CB260C66-7856-419C-9666-DC76F2571E01}"/>
              </a:ext>
            </a:extLst>
          </p:cNvPr>
          <p:cNvGraphicFramePr>
            <a:graphicFrameLocks noGrp="1"/>
          </p:cNvGraphicFramePr>
          <p:nvPr>
            <p:ph idx="1"/>
            <p:extLst>
              <p:ext uri="{D42A27DB-BD31-4B8C-83A1-F6EECF244321}">
                <p14:modId xmlns:p14="http://schemas.microsoft.com/office/powerpoint/2010/main" val="2909313819"/>
              </p:ext>
            </p:extLst>
          </p:nvPr>
        </p:nvGraphicFramePr>
        <p:xfrm>
          <a:off x="4545013" y="1199858"/>
          <a:ext cx="6451943" cy="4467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915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78A52D-2496-4956-A9A4-EA5C38B2F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9809C8E2-EF9B-4E0B-A17E-836DE0508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8533" cy="1886373"/>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869CC9E-8745-4176-A819-AA6E9B67065C}"/>
              </a:ext>
            </a:extLst>
          </p:cNvPr>
          <p:cNvSpPr>
            <a:spLocks noGrp="1"/>
          </p:cNvSpPr>
          <p:nvPr>
            <p:ph type="title"/>
          </p:nvPr>
        </p:nvSpPr>
        <p:spPr>
          <a:xfrm>
            <a:off x="1143000" y="609600"/>
            <a:ext cx="9875520" cy="1356360"/>
          </a:xfrm>
        </p:spPr>
        <p:txBody>
          <a:bodyPr>
            <a:normAutofit/>
          </a:bodyPr>
          <a:lstStyle/>
          <a:p>
            <a:r>
              <a:rPr lang="en-US">
                <a:solidFill>
                  <a:srgbClr val="FFFFFF"/>
                </a:solidFill>
                <a:latin typeface="Arial Black"/>
              </a:rPr>
              <a:t>Splitting our data into Train and Test</a:t>
            </a:r>
          </a:p>
        </p:txBody>
      </p:sp>
      <p:sp useBgFill="1">
        <p:nvSpPr>
          <p:cNvPr id="12" name="Rectangle 11">
            <a:extLst>
              <a:ext uri="{FF2B5EF4-FFF2-40B4-BE49-F238E27FC236}">
                <a16:creationId xmlns:a16="http://schemas.microsoft.com/office/drawing/2014/main" id="{61EB557E-621E-4254-B750-85274C5F4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29841"/>
            <a:ext cx="12192000" cy="4328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B64BC2-5837-45E2-BD11-F411FE844B05}"/>
              </a:ext>
            </a:extLst>
          </p:cNvPr>
          <p:cNvSpPr>
            <a:spLocks noGrp="1"/>
          </p:cNvSpPr>
          <p:nvPr>
            <p:ph idx="1"/>
          </p:nvPr>
        </p:nvSpPr>
        <p:spPr>
          <a:xfrm>
            <a:off x="1143000" y="2852530"/>
            <a:ext cx="9872871" cy="3243469"/>
          </a:xfrm>
        </p:spPr>
        <p:txBody>
          <a:bodyPr vert="horz" lIns="91440" tIns="45720" rIns="91440" bIns="45720" rtlCol="0">
            <a:normAutofit/>
          </a:bodyPr>
          <a:lstStyle/>
          <a:p>
            <a:pPr marL="45720" indent="0">
              <a:buNone/>
            </a:pPr>
            <a:r>
              <a:rPr lang="en-US" sz="2000">
                <a:solidFill>
                  <a:schemeClr val="tx1"/>
                </a:solidFill>
                <a:latin typeface="Times New Roman"/>
                <a:cs typeface="Times New Roman"/>
              </a:rPr>
              <a:t>We will split our data into two sets - </a:t>
            </a:r>
            <a:endParaRPr lang="en-US" sz="2000">
              <a:solidFill>
                <a:schemeClr val="tx1"/>
              </a:solidFill>
            </a:endParaRPr>
          </a:p>
          <a:p>
            <a:r>
              <a:rPr lang="en-US" sz="2000">
                <a:solidFill>
                  <a:schemeClr val="tx1"/>
                </a:solidFill>
                <a:latin typeface="Times New Roman"/>
                <a:cs typeface="Times New Roman"/>
              </a:rPr>
              <a:t>Training set : The data that will be used to train our model and understand the parameters</a:t>
            </a:r>
          </a:p>
          <a:p>
            <a:r>
              <a:rPr lang="en-US" sz="2000">
                <a:solidFill>
                  <a:schemeClr val="tx1"/>
                </a:solidFill>
                <a:latin typeface="Times New Roman"/>
                <a:cs typeface="Times New Roman"/>
              </a:rPr>
              <a:t>Testing set: The data on which we will use our model to test the performance of our model</a:t>
            </a:r>
          </a:p>
          <a:p>
            <a:r>
              <a:rPr lang="en-US" sz="2000">
                <a:solidFill>
                  <a:schemeClr val="tx1"/>
                </a:solidFill>
                <a:latin typeface="Times New Roman"/>
                <a:cs typeface="Times New Roman"/>
              </a:rPr>
              <a:t>We will be using the train_test_split function from the sklearn.model_selection library to help us in splitting in data</a:t>
            </a:r>
          </a:p>
          <a:p>
            <a:r>
              <a:rPr lang="en-US" sz="2000">
                <a:solidFill>
                  <a:schemeClr val="tx1"/>
                </a:solidFill>
                <a:latin typeface="Times New Roman"/>
                <a:cs typeface="Times New Roman"/>
              </a:rPr>
              <a:t>We will split 70% of the data as our training data and 30% of the data as the testing data</a:t>
            </a:r>
          </a:p>
        </p:txBody>
      </p:sp>
    </p:spTree>
    <p:extLst>
      <p:ext uri="{BB962C8B-B14F-4D97-AF65-F5344CB8AC3E}">
        <p14:creationId xmlns:p14="http://schemas.microsoft.com/office/powerpoint/2010/main" val="465776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78A52D-2496-4956-A9A4-EA5C38B2F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9809C8E2-EF9B-4E0B-A17E-836DE0508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8533" cy="1886373"/>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7DB9345-6F64-47F7-84A2-8A43FACD7FFB}"/>
              </a:ext>
            </a:extLst>
          </p:cNvPr>
          <p:cNvSpPr>
            <a:spLocks noGrp="1"/>
          </p:cNvSpPr>
          <p:nvPr>
            <p:ph type="title"/>
          </p:nvPr>
        </p:nvSpPr>
        <p:spPr>
          <a:xfrm>
            <a:off x="1143000" y="609600"/>
            <a:ext cx="9875520" cy="1356360"/>
          </a:xfrm>
        </p:spPr>
        <p:txBody>
          <a:bodyPr>
            <a:normAutofit/>
          </a:bodyPr>
          <a:lstStyle/>
          <a:p>
            <a:r>
              <a:rPr lang="en-US">
                <a:solidFill>
                  <a:srgbClr val="FFFFFF"/>
                </a:solidFill>
                <a:latin typeface="Arial Black"/>
              </a:rPr>
              <a:t>Standardization and Model Fitting</a:t>
            </a:r>
          </a:p>
        </p:txBody>
      </p:sp>
      <p:sp useBgFill="1">
        <p:nvSpPr>
          <p:cNvPr id="12" name="Rectangle 11">
            <a:extLst>
              <a:ext uri="{FF2B5EF4-FFF2-40B4-BE49-F238E27FC236}">
                <a16:creationId xmlns:a16="http://schemas.microsoft.com/office/drawing/2014/main" id="{61EB557E-621E-4254-B750-85274C5F4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29841"/>
            <a:ext cx="12192000" cy="4328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4D2A1A-87F7-4485-BC09-897455F588BF}"/>
              </a:ext>
            </a:extLst>
          </p:cNvPr>
          <p:cNvSpPr>
            <a:spLocks noGrp="1"/>
          </p:cNvSpPr>
          <p:nvPr>
            <p:ph idx="1"/>
          </p:nvPr>
        </p:nvSpPr>
        <p:spPr>
          <a:xfrm>
            <a:off x="1143000" y="2852530"/>
            <a:ext cx="9872871" cy="3243469"/>
          </a:xfrm>
        </p:spPr>
        <p:txBody>
          <a:bodyPr vert="horz" lIns="91440" tIns="45720" rIns="91440" bIns="45720" rtlCol="0">
            <a:normAutofit/>
          </a:bodyPr>
          <a:lstStyle/>
          <a:p>
            <a:r>
              <a:rPr lang="en-US">
                <a:solidFill>
                  <a:schemeClr val="tx1"/>
                </a:solidFill>
                <a:latin typeface="Times New Roman"/>
                <a:cs typeface="Times New Roman"/>
              </a:rPr>
              <a:t>We have observed that the data contains columns with values under 10 and also columns that have values greater than 4500. So, we will be standardizing all the values with the help of the function StandardScaler from the sklearn.preprocessing library</a:t>
            </a:r>
          </a:p>
          <a:p>
            <a:r>
              <a:rPr lang="en-US">
                <a:solidFill>
                  <a:schemeClr val="tx1"/>
                </a:solidFill>
                <a:latin typeface="Times New Roman"/>
                <a:cs typeface="Times New Roman"/>
              </a:rPr>
              <a:t>After standardizing the values, we will now fit the Linear regression model from the sklearn library on our dataset</a:t>
            </a:r>
          </a:p>
          <a:p>
            <a:r>
              <a:rPr lang="en-US">
                <a:solidFill>
                  <a:schemeClr val="tx1"/>
                </a:solidFill>
                <a:latin typeface="Times New Roman"/>
                <a:cs typeface="Times New Roman"/>
              </a:rPr>
              <a:t>After fitting the model, we will now check the accuracy of our model by comparing the values that have been generated by our model and the values in our dataset with the help of the function .score()</a:t>
            </a:r>
          </a:p>
        </p:txBody>
      </p:sp>
    </p:spTree>
    <p:extLst>
      <p:ext uri="{BB962C8B-B14F-4D97-AF65-F5344CB8AC3E}">
        <p14:creationId xmlns:p14="http://schemas.microsoft.com/office/powerpoint/2010/main" val="2322962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C26C0AB-632B-4701-A5A6-052B75B7F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122A2853-A55A-47F7-902F-6DE7185D8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46887"/>
            <a:ext cx="7314691"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4A0A3D00-134B-401B-BED1-39F1B734C9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3843" y="4005950"/>
            <a:ext cx="53190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4F11129-8A77-4850-9BAB-FDA0CF4F3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3AEC54-7028-4468-AC52-F54F30C31DE4}"/>
              </a:ext>
            </a:extLst>
          </p:cNvPr>
          <p:cNvSpPr>
            <a:spLocks noGrp="1"/>
          </p:cNvSpPr>
          <p:nvPr>
            <p:ph type="title"/>
          </p:nvPr>
        </p:nvSpPr>
        <p:spPr>
          <a:xfrm>
            <a:off x="4928829" y="893398"/>
            <a:ext cx="6926118" cy="3174071"/>
          </a:xfrm>
        </p:spPr>
        <p:txBody>
          <a:bodyPr vert="horz" lIns="91440" tIns="45720" rIns="91440" bIns="45720" rtlCol="0" anchor="b">
            <a:normAutofit/>
          </a:bodyPr>
          <a:lstStyle/>
          <a:p>
            <a:pPr algn="ctr">
              <a:lnSpc>
                <a:spcPct val="85000"/>
              </a:lnSpc>
            </a:pPr>
            <a:r>
              <a:rPr lang="en-US" sz="5400" b="1" cap="all" spc="300">
                <a:solidFill>
                  <a:srgbClr val="FFFFFF"/>
                </a:solidFill>
                <a:effectLst>
                  <a:glow rad="38100">
                    <a:srgbClr val="FFFFFF">
                      <a:lumMod val="65000"/>
                      <a:lumOff val="35000"/>
                      <a:alpha val="50000"/>
                    </a:srgbClr>
                  </a:glow>
                  <a:outerShdw blurRad="28575" dist="31750" dir="13200000" algn="tl" rotWithShape="0">
                    <a:srgbClr val="000000">
                      <a:alpha val="25000"/>
                    </a:srgbClr>
                  </a:outerShdw>
                </a:effectLst>
                <a:latin typeface="Arial Black"/>
              </a:rPr>
              <a:t>Data </a:t>
            </a:r>
            <a:r>
              <a:rPr lang="en-US" sz="5400" b="1" cap="all" spc="300" err="1">
                <a:solidFill>
                  <a:srgbClr val="FFFFFF"/>
                </a:solidFill>
                <a:effectLst>
                  <a:glow rad="38100">
                    <a:srgbClr val="FFFFFF">
                      <a:lumMod val="65000"/>
                      <a:lumOff val="35000"/>
                      <a:alpha val="50000"/>
                    </a:srgbClr>
                  </a:glow>
                  <a:outerShdw blurRad="28575" dist="31750" dir="13200000" algn="tl" rotWithShape="0">
                    <a:srgbClr val="000000">
                      <a:alpha val="25000"/>
                    </a:srgbClr>
                  </a:outerShdw>
                </a:effectLst>
                <a:latin typeface="Arial Black"/>
              </a:rPr>
              <a:t>AnD</a:t>
            </a:r>
            <a:r>
              <a:rPr lang="en-US" sz="5400" b="1" cap="all" spc="300">
                <a:solidFill>
                  <a:srgbClr val="FFFFFF"/>
                </a:solidFill>
                <a:effectLst>
                  <a:glow rad="38100">
                    <a:srgbClr val="FFFFFF">
                      <a:lumMod val="65000"/>
                      <a:lumOff val="35000"/>
                      <a:alpha val="50000"/>
                    </a:srgbClr>
                  </a:glow>
                  <a:outerShdw blurRad="28575" dist="31750" dir="13200000" algn="tl" rotWithShape="0">
                    <a:srgbClr val="000000">
                      <a:alpha val="25000"/>
                    </a:srgbClr>
                  </a:outerShdw>
                </a:effectLst>
                <a:latin typeface="Arial Black"/>
              </a:rPr>
              <a:t> METHODOLOGY</a:t>
            </a:r>
          </a:p>
        </p:txBody>
      </p:sp>
      <p:pic>
        <p:nvPicPr>
          <p:cNvPr id="3" name="Picture 3">
            <a:extLst>
              <a:ext uri="{FF2B5EF4-FFF2-40B4-BE49-F238E27FC236}">
                <a16:creationId xmlns:a16="http://schemas.microsoft.com/office/drawing/2014/main" id="{65B08139-3027-4DA8-B495-DCFECF7808C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72055" y="2150837"/>
            <a:ext cx="3176751" cy="2149050"/>
          </a:xfrm>
          <a:prstGeom prst="rect">
            <a:avLst/>
          </a:prstGeom>
        </p:spPr>
      </p:pic>
      <p:sp>
        <p:nvSpPr>
          <p:cNvPr id="4" name="TextBox 3">
            <a:extLst>
              <a:ext uri="{FF2B5EF4-FFF2-40B4-BE49-F238E27FC236}">
                <a16:creationId xmlns:a16="http://schemas.microsoft.com/office/drawing/2014/main" id="{299EB437-4327-452A-8F92-CE0F1E75B958}"/>
              </a:ext>
            </a:extLst>
          </p:cNvPr>
          <p:cNvSpPr txBox="1"/>
          <p:nvPr/>
        </p:nvSpPr>
        <p:spPr>
          <a:xfrm>
            <a:off x="4724400" y="4141788"/>
            <a:ext cx="2743200" cy="317500"/>
          </a:xfrm>
          <a:prstGeom prst="rect">
            <a:avLst/>
          </a:prstGeom>
        </p:spPr>
        <p:txBody>
          <a:bodyPr lIns="91440" tIns="45720" rIns="91440" bIns="45720" anchor="t">
            <a:normAutofit fontScale="92500" lnSpcReduction="20000"/>
          </a:bodyPr>
          <a:lstStyle/>
          <a:p>
            <a:endParaRPr lang="en-US"/>
          </a:p>
        </p:txBody>
      </p:sp>
    </p:spTree>
    <p:extLst>
      <p:ext uri="{BB962C8B-B14F-4D97-AF65-F5344CB8AC3E}">
        <p14:creationId xmlns:p14="http://schemas.microsoft.com/office/powerpoint/2010/main" val="2962148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578A52D-2496-4956-A9A4-EA5C38B2F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9">
            <a:extLst>
              <a:ext uri="{FF2B5EF4-FFF2-40B4-BE49-F238E27FC236}">
                <a16:creationId xmlns:a16="http://schemas.microsoft.com/office/drawing/2014/main" id="{9809C8E2-EF9B-4E0B-A17E-836DE0508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8533" cy="1886373"/>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E3CD8A-DEE9-4E20-B547-23475FA358A1}"/>
              </a:ext>
            </a:extLst>
          </p:cNvPr>
          <p:cNvSpPr>
            <a:spLocks noGrp="1"/>
          </p:cNvSpPr>
          <p:nvPr>
            <p:ph type="title"/>
          </p:nvPr>
        </p:nvSpPr>
        <p:spPr>
          <a:xfrm>
            <a:off x="1143000" y="609600"/>
            <a:ext cx="9875520" cy="1356360"/>
          </a:xfrm>
        </p:spPr>
        <p:txBody>
          <a:bodyPr>
            <a:normAutofit/>
          </a:bodyPr>
          <a:lstStyle/>
          <a:p>
            <a:pPr algn="ctr"/>
            <a:r>
              <a:rPr lang="en-US">
                <a:solidFill>
                  <a:srgbClr val="FFFFFF"/>
                </a:solidFill>
                <a:latin typeface="Arial Black"/>
              </a:rPr>
              <a:t>ACCURACY OF THE MODEL</a:t>
            </a:r>
            <a:endParaRPr lang="en-US"/>
          </a:p>
        </p:txBody>
      </p:sp>
      <p:sp useBgFill="1">
        <p:nvSpPr>
          <p:cNvPr id="11" name="Rectangle 11">
            <a:extLst>
              <a:ext uri="{FF2B5EF4-FFF2-40B4-BE49-F238E27FC236}">
                <a16:creationId xmlns:a16="http://schemas.microsoft.com/office/drawing/2014/main" id="{61EB557E-621E-4254-B750-85274C5F4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29841"/>
            <a:ext cx="12192000" cy="4328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E67404-4D2C-4433-A334-1C187324A062}"/>
              </a:ext>
            </a:extLst>
          </p:cNvPr>
          <p:cNvSpPr>
            <a:spLocks noGrp="1"/>
          </p:cNvSpPr>
          <p:nvPr>
            <p:ph idx="1"/>
          </p:nvPr>
        </p:nvSpPr>
        <p:spPr>
          <a:xfrm>
            <a:off x="1143000" y="2852530"/>
            <a:ext cx="9872871" cy="3243469"/>
          </a:xfrm>
        </p:spPr>
        <p:txBody>
          <a:bodyPr vert="horz" lIns="91440" tIns="45720" rIns="91440" bIns="45720" rtlCol="0">
            <a:normAutofit/>
          </a:bodyPr>
          <a:lstStyle/>
          <a:p>
            <a:r>
              <a:rPr lang="en-US" sz="1900">
                <a:solidFill>
                  <a:schemeClr val="tx1"/>
                </a:solidFill>
                <a:latin typeface="Times New Roman"/>
                <a:cs typeface="Times New Roman"/>
              </a:rPr>
              <a:t>We have observed that the accuracy of the linear regression model is just above 4%. We have cross checked the accuracy with another function that the sklearn library provides which is the R square score</a:t>
            </a:r>
          </a:p>
          <a:p>
            <a:r>
              <a:rPr lang="en-US" sz="1900">
                <a:solidFill>
                  <a:schemeClr val="tx1"/>
                </a:solidFill>
                <a:latin typeface="Times New Roman"/>
                <a:cs typeface="Times New Roman"/>
              </a:rPr>
              <a:t>We have observed that the accuracy by this score is also the same</a:t>
            </a:r>
          </a:p>
          <a:p>
            <a:r>
              <a:rPr lang="en-US" sz="1900">
                <a:solidFill>
                  <a:schemeClr val="tx1"/>
                </a:solidFill>
                <a:latin typeface="Times New Roman"/>
                <a:cs typeface="Times New Roman"/>
              </a:rPr>
              <a:t>Because the linear regression model is not yielding a good percentage of accuracy, we will fit the Random Forest Regressor model to our dataset and compare the accuracy to the linear regression model which is also available from the sklearn library. </a:t>
            </a:r>
          </a:p>
          <a:p>
            <a:r>
              <a:rPr lang="en-US" sz="1900">
                <a:solidFill>
                  <a:schemeClr val="tx1"/>
                </a:solidFill>
                <a:latin typeface="Times New Roman"/>
                <a:cs typeface="Times New Roman"/>
              </a:rPr>
              <a:t>As we can see that the accuracy is obtained by the RandomForestRegressor() model is 32.04% which is significantly greater than the LinearRegression() model, we can conclude that the Random Forest Regressor is the best-fit algorithm out of the two models we have used</a:t>
            </a:r>
          </a:p>
          <a:p>
            <a:endParaRPr lang="en-US" sz="1900">
              <a:solidFill>
                <a:schemeClr val="tx1"/>
              </a:solidFill>
              <a:latin typeface="Times New Roman"/>
              <a:cs typeface="Times New Roman"/>
            </a:endParaRPr>
          </a:p>
        </p:txBody>
      </p:sp>
    </p:spTree>
    <p:extLst>
      <p:ext uri="{BB962C8B-B14F-4D97-AF65-F5344CB8AC3E}">
        <p14:creationId xmlns:p14="http://schemas.microsoft.com/office/powerpoint/2010/main" val="323042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46C4-076B-4311-B353-CF6D27E18125}"/>
              </a:ext>
            </a:extLst>
          </p:cNvPr>
          <p:cNvSpPr>
            <a:spLocks noGrp="1"/>
          </p:cNvSpPr>
          <p:nvPr>
            <p:ph type="title"/>
          </p:nvPr>
        </p:nvSpPr>
        <p:spPr>
          <a:xfrm>
            <a:off x="4441783" y="609600"/>
            <a:ext cx="6693061" cy="1356360"/>
          </a:xfrm>
        </p:spPr>
        <p:txBody>
          <a:bodyPr vert="horz" lIns="91440" tIns="45720" rIns="91440" bIns="45720" rtlCol="0" anchor="ctr">
            <a:normAutofit/>
          </a:bodyPr>
          <a:lstStyle/>
          <a:p>
            <a:r>
              <a:rPr lang="en-US" b="1" cap="all">
                <a:latin typeface="Aria black"/>
              </a:rPr>
              <a:t>Conclusion </a:t>
            </a:r>
          </a:p>
        </p:txBody>
      </p:sp>
      <p:pic>
        <p:nvPicPr>
          <p:cNvPr id="3" name="Picture 5" descr="Icon&#10;&#10;Description automatically generated">
            <a:extLst>
              <a:ext uri="{FF2B5EF4-FFF2-40B4-BE49-F238E27FC236}">
                <a16:creationId xmlns:a16="http://schemas.microsoft.com/office/drawing/2014/main" id="{8AB1D8A8-185B-4A92-B2B6-02B19BB7D136}"/>
              </a:ext>
            </a:extLst>
          </p:cNvPr>
          <p:cNvPicPr>
            <a:picLocks noChangeAspect="1"/>
          </p:cNvPicPr>
          <p:nvPr/>
        </p:nvPicPr>
        <p:blipFill rotWithShape="1">
          <a:blip r:embed="rId2"/>
          <a:srcRect l="29334" r="24780"/>
          <a:stretch/>
        </p:blipFill>
        <p:spPr>
          <a:xfrm>
            <a:off x="246427" y="251536"/>
            <a:ext cx="3639141" cy="6362546"/>
          </a:xfrm>
          <a:prstGeom prst="rect">
            <a:avLst/>
          </a:prstGeom>
        </p:spPr>
      </p:pic>
      <p:sp>
        <p:nvSpPr>
          <p:cNvPr id="4" name="TextBox 3">
            <a:extLst>
              <a:ext uri="{FF2B5EF4-FFF2-40B4-BE49-F238E27FC236}">
                <a16:creationId xmlns:a16="http://schemas.microsoft.com/office/drawing/2014/main" id="{6CA8A6C1-56F3-42DB-8B9B-03985C49ACC2}"/>
              </a:ext>
            </a:extLst>
          </p:cNvPr>
          <p:cNvSpPr txBox="1"/>
          <p:nvPr/>
        </p:nvSpPr>
        <p:spPr>
          <a:xfrm>
            <a:off x="4441783" y="2057400"/>
            <a:ext cx="6693061" cy="40386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182880" defTabSz="914400">
              <a:lnSpc>
                <a:spcPct val="90000"/>
              </a:lnSpc>
              <a:spcAft>
                <a:spcPts val="600"/>
              </a:spcAft>
              <a:buClr>
                <a:schemeClr val="accent1"/>
              </a:buClr>
              <a:buSzPct val="80000"/>
              <a:buFont typeface="Corbel" pitchFamily="34" charset="0"/>
              <a:buChar char="•"/>
            </a:pPr>
            <a:r>
              <a:rPr lang="en-US" sz="1700"/>
              <a:t>By understanding the data in the project, by applying different methods and functions in python to evaluate various aspects, and by deriving insights from meaningful graphs, we have been able to conclude that predicting the severity of any given accident requires a lot of parameters to be taken into consideration which have been inferred from the data cleaning and visualization processes . Some of them being: </a:t>
            </a:r>
          </a:p>
          <a:p>
            <a:pPr marL="160020" indent="-182880" defTabSz="914400">
              <a:lnSpc>
                <a:spcPct val="90000"/>
              </a:lnSpc>
              <a:spcAft>
                <a:spcPts val="600"/>
              </a:spcAft>
              <a:buClr>
                <a:schemeClr val="accent1"/>
              </a:buClr>
              <a:buSzPct val="80000"/>
              <a:buFont typeface="Corbel" pitchFamily="34" charset="0"/>
              <a:buChar char="•"/>
            </a:pPr>
            <a:r>
              <a:rPr lang="en-US" sz="1700"/>
              <a:t>Visibility(mi) - whether the visibility falls under critical range.</a:t>
            </a:r>
          </a:p>
          <a:p>
            <a:pPr marL="160020" indent="-182880" defTabSz="914400">
              <a:lnSpc>
                <a:spcPct val="90000"/>
              </a:lnSpc>
              <a:spcAft>
                <a:spcPts val="600"/>
              </a:spcAft>
              <a:buClr>
                <a:schemeClr val="accent1"/>
              </a:buClr>
              <a:buSzPct val="80000"/>
              <a:buFont typeface="Corbel" pitchFamily="34" charset="0"/>
              <a:buChar char="•"/>
            </a:pPr>
            <a:r>
              <a:rPr lang="en-US" sz="1700"/>
              <a:t>Weather_condition – whether the condition is fair or cloudy or snowy. </a:t>
            </a:r>
          </a:p>
          <a:p>
            <a:pPr marL="160020" indent="-182880" defTabSz="914400">
              <a:lnSpc>
                <a:spcPct val="90000"/>
              </a:lnSpc>
              <a:spcAft>
                <a:spcPts val="600"/>
              </a:spcAft>
              <a:buClr>
                <a:schemeClr val="accent1"/>
              </a:buClr>
              <a:buSzPct val="80000"/>
              <a:buFont typeface="Corbel" pitchFamily="34" charset="0"/>
              <a:buChar char="•"/>
            </a:pPr>
            <a:r>
              <a:rPr lang="en-US" sz="1700"/>
              <a:t>Timezone &amp; County – what is the trend of accidents in a particular time zone in the given county and many more.</a:t>
            </a:r>
          </a:p>
          <a:p>
            <a:pPr indent="-182880" defTabSz="914400">
              <a:lnSpc>
                <a:spcPct val="90000"/>
              </a:lnSpc>
              <a:spcAft>
                <a:spcPts val="600"/>
              </a:spcAft>
              <a:buClr>
                <a:schemeClr val="accent1"/>
              </a:buClr>
              <a:buSzPct val="80000"/>
              <a:buFont typeface="Corbel" pitchFamily="34" charset="0"/>
              <a:buChar char="•"/>
            </a:pPr>
            <a:r>
              <a:rPr lang="en-US" sz="1700"/>
              <a:t>We will predict the severity of a particular accident once we have the required data using the best-fit algorithm according to our analysis which is the Random Forest Regressor.</a:t>
            </a:r>
            <a:endParaRPr lang="en-US"/>
          </a:p>
          <a:p>
            <a:pPr marL="160020" indent="-182880" defTabSz="914400">
              <a:lnSpc>
                <a:spcPct val="90000"/>
              </a:lnSpc>
              <a:spcAft>
                <a:spcPts val="600"/>
              </a:spcAft>
              <a:buClr>
                <a:schemeClr val="accent1"/>
              </a:buClr>
              <a:buSzPct val="80000"/>
              <a:buFont typeface="Corbel" pitchFamily="34" charset="0"/>
              <a:buChar char="•"/>
            </a:pPr>
            <a:endParaRPr lang="en-US" sz="1700">
              <a:solidFill>
                <a:schemeClr val="accent1"/>
              </a:solidFill>
            </a:endParaRPr>
          </a:p>
          <a:p>
            <a:pPr indent="-182880" defTabSz="914400">
              <a:lnSpc>
                <a:spcPct val="90000"/>
              </a:lnSpc>
              <a:spcAft>
                <a:spcPts val="600"/>
              </a:spcAft>
              <a:buClr>
                <a:schemeClr val="accent1"/>
              </a:buClr>
              <a:buSzPct val="80000"/>
              <a:buFont typeface="Corbel" pitchFamily="34" charset="0"/>
              <a:buChar char="•"/>
            </a:pPr>
            <a:endParaRPr lang="en-US" sz="1700">
              <a:solidFill>
                <a:schemeClr val="accent1"/>
              </a:solidFill>
            </a:endParaRPr>
          </a:p>
          <a:p>
            <a:pPr indent="-182880" defTabSz="914400">
              <a:lnSpc>
                <a:spcPct val="90000"/>
              </a:lnSpc>
              <a:spcAft>
                <a:spcPts val="600"/>
              </a:spcAft>
              <a:buClr>
                <a:schemeClr val="accent1"/>
              </a:buClr>
              <a:buSzPct val="80000"/>
              <a:buFont typeface="Corbel" pitchFamily="34" charset="0"/>
              <a:buChar char="•"/>
            </a:pPr>
            <a:endParaRPr lang="en-US" sz="1700">
              <a:solidFill>
                <a:schemeClr val="accent1"/>
              </a:solidFill>
            </a:endParaRPr>
          </a:p>
          <a:p>
            <a:pPr indent="-182880" defTabSz="914400">
              <a:lnSpc>
                <a:spcPct val="90000"/>
              </a:lnSpc>
              <a:spcAft>
                <a:spcPts val="600"/>
              </a:spcAft>
              <a:buClr>
                <a:schemeClr val="accent1"/>
              </a:buClr>
              <a:buSzPct val="80000"/>
              <a:buFont typeface="Corbel" pitchFamily="34" charset="0"/>
              <a:buChar char="•"/>
            </a:pPr>
            <a:endParaRPr lang="en-US" sz="1700">
              <a:solidFill>
                <a:schemeClr val="accent1"/>
              </a:solidFill>
            </a:endParaRPr>
          </a:p>
        </p:txBody>
      </p:sp>
    </p:spTree>
    <p:extLst>
      <p:ext uri="{BB962C8B-B14F-4D97-AF65-F5344CB8AC3E}">
        <p14:creationId xmlns:p14="http://schemas.microsoft.com/office/powerpoint/2010/main" val="349997541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7AF14-6DD6-4BC4-96AB-5C486BF7F543}"/>
              </a:ext>
            </a:extLst>
          </p:cNvPr>
          <p:cNvSpPr>
            <a:spLocks noGrp="1"/>
          </p:cNvSpPr>
          <p:nvPr>
            <p:ph type="title"/>
          </p:nvPr>
        </p:nvSpPr>
        <p:spPr>
          <a:xfrm>
            <a:off x="4441783" y="609600"/>
            <a:ext cx="7002278" cy="1356360"/>
          </a:xfrm>
        </p:spPr>
        <p:txBody>
          <a:bodyPr vert="horz" lIns="91440" tIns="45720" rIns="91440" bIns="45720" rtlCol="0">
            <a:normAutofit/>
          </a:bodyPr>
          <a:lstStyle/>
          <a:p>
            <a:r>
              <a:rPr lang="en-US" b="1" cap="all">
                <a:latin typeface="Arial Black"/>
              </a:rPr>
              <a:t>FUTURE SCOPE OF THE PROJECT</a:t>
            </a:r>
          </a:p>
        </p:txBody>
      </p:sp>
      <p:pic>
        <p:nvPicPr>
          <p:cNvPr id="5" name="Picture 4" descr="Light bulb on yellow background with sketched light beams and cord">
            <a:extLst>
              <a:ext uri="{FF2B5EF4-FFF2-40B4-BE49-F238E27FC236}">
                <a16:creationId xmlns:a16="http://schemas.microsoft.com/office/drawing/2014/main" id="{E90617BA-EC99-4ADF-BA25-4E00C354ABC6}"/>
              </a:ext>
            </a:extLst>
          </p:cNvPr>
          <p:cNvPicPr>
            <a:picLocks noChangeAspect="1"/>
          </p:cNvPicPr>
          <p:nvPr/>
        </p:nvPicPr>
        <p:blipFill rotWithShape="1">
          <a:blip r:embed="rId2"/>
          <a:srcRect l="19481" r="1" b="1"/>
          <a:stretch/>
        </p:blipFill>
        <p:spPr>
          <a:xfrm>
            <a:off x="223336" y="240145"/>
            <a:ext cx="3646837" cy="2785436"/>
          </a:xfrm>
          <a:prstGeom prst="rect">
            <a:avLst/>
          </a:prstGeom>
        </p:spPr>
      </p:pic>
      <p:pic>
        <p:nvPicPr>
          <p:cNvPr id="144" name="Picture 144" descr="Text&#10;&#10;Description automatically generated">
            <a:extLst>
              <a:ext uri="{FF2B5EF4-FFF2-40B4-BE49-F238E27FC236}">
                <a16:creationId xmlns:a16="http://schemas.microsoft.com/office/drawing/2014/main" id="{28259B1C-C0FA-4ACB-8846-5BDC48E134B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0769" r="5703" b="1"/>
          <a:stretch/>
        </p:blipFill>
        <p:spPr>
          <a:xfrm>
            <a:off x="223336" y="3347312"/>
            <a:ext cx="3646837" cy="3274467"/>
          </a:xfrm>
          <a:prstGeom prst="rect">
            <a:avLst/>
          </a:prstGeom>
        </p:spPr>
      </p:pic>
      <p:graphicFrame>
        <p:nvGraphicFramePr>
          <p:cNvPr id="43" name="TextBox 5">
            <a:extLst>
              <a:ext uri="{FF2B5EF4-FFF2-40B4-BE49-F238E27FC236}">
                <a16:creationId xmlns:a16="http://schemas.microsoft.com/office/drawing/2014/main" id="{16A29842-2D92-47BB-B618-79A0B1AD517F}"/>
              </a:ext>
            </a:extLst>
          </p:cNvPr>
          <p:cNvGraphicFramePr/>
          <p:nvPr>
            <p:extLst>
              <p:ext uri="{D42A27DB-BD31-4B8C-83A1-F6EECF244321}">
                <p14:modId xmlns:p14="http://schemas.microsoft.com/office/powerpoint/2010/main" val="2560967248"/>
              </p:ext>
            </p:extLst>
          </p:nvPr>
        </p:nvGraphicFramePr>
        <p:xfrm>
          <a:off x="4441783" y="2057400"/>
          <a:ext cx="6693061" cy="4038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9000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C259-DD4E-4E74-BD02-34431C58168F}"/>
              </a:ext>
            </a:extLst>
          </p:cNvPr>
          <p:cNvSpPr>
            <a:spLocks noGrp="1"/>
          </p:cNvSpPr>
          <p:nvPr>
            <p:ph type="title"/>
          </p:nvPr>
        </p:nvSpPr>
        <p:spPr>
          <a:xfrm>
            <a:off x="4441783" y="609600"/>
            <a:ext cx="6693061" cy="1356360"/>
          </a:xfrm>
        </p:spPr>
        <p:txBody>
          <a:bodyPr>
            <a:normAutofit/>
          </a:bodyPr>
          <a:lstStyle/>
          <a:p>
            <a:r>
              <a:rPr lang="en-US" sz="3400">
                <a:latin typeface="Arial Black"/>
              </a:rPr>
              <a:t>  </a:t>
            </a:r>
            <a:r>
              <a:rPr lang="en-US">
                <a:latin typeface="Arial Black"/>
              </a:rPr>
              <a:t>REFERENCES </a:t>
            </a:r>
          </a:p>
        </p:txBody>
      </p:sp>
      <p:pic>
        <p:nvPicPr>
          <p:cNvPr id="4" name="Picture 4">
            <a:extLst>
              <a:ext uri="{FF2B5EF4-FFF2-40B4-BE49-F238E27FC236}">
                <a16:creationId xmlns:a16="http://schemas.microsoft.com/office/drawing/2014/main" id="{B0D19A74-6D14-4839-B776-4A050064750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0715" r="44126" b="-1"/>
          <a:stretch/>
        </p:blipFill>
        <p:spPr>
          <a:xfrm>
            <a:off x="223336" y="236144"/>
            <a:ext cx="4024208" cy="6393331"/>
          </a:xfrm>
          <a:prstGeom prst="rect">
            <a:avLst/>
          </a:prstGeom>
        </p:spPr>
      </p:pic>
      <p:sp>
        <p:nvSpPr>
          <p:cNvPr id="3" name="Content Placeholder 2">
            <a:extLst>
              <a:ext uri="{FF2B5EF4-FFF2-40B4-BE49-F238E27FC236}">
                <a16:creationId xmlns:a16="http://schemas.microsoft.com/office/drawing/2014/main" id="{63B4415C-ECCF-42AE-A07A-22687F84C15D}"/>
              </a:ext>
            </a:extLst>
          </p:cNvPr>
          <p:cNvSpPr>
            <a:spLocks noGrp="1"/>
          </p:cNvSpPr>
          <p:nvPr>
            <p:ph idx="1"/>
          </p:nvPr>
        </p:nvSpPr>
        <p:spPr>
          <a:xfrm>
            <a:off x="4441783" y="2057400"/>
            <a:ext cx="6693061" cy="1818861"/>
          </a:xfrm>
        </p:spPr>
        <p:txBody>
          <a:bodyPr vert="horz" lIns="91440" tIns="45720" rIns="91440" bIns="45720" rtlCol="0" anchor="t">
            <a:normAutofit fontScale="92500"/>
          </a:bodyPr>
          <a:lstStyle/>
          <a:p>
            <a:r>
              <a:rPr lang="en-US">
                <a:ea typeface="+mn-lt"/>
                <a:cs typeface="+mn-lt"/>
                <a:hlinkClick r:id="rId4"/>
              </a:rPr>
              <a:t>https://www.kaggle.com/sobhanmoosavi/us-accidents</a:t>
            </a:r>
            <a:endParaRPr lang="en-US">
              <a:ea typeface="+mn-lt"/>
              <a:cs typeface="+mn-lt"/>
            </a:endParaRPr>
          </a:p>
          <a:p>
            <a:r>
              <a:rPr lang="en-US">
                <a:ea typeface="+mn-lt"/>
                <a:cs typeface="+mn-lt"/>
                <a:hlinkClick r:id="rId5">
                  <a:extLst>
                    <a:ext uri="{A12FA001-AC4F-418D-AE19-62706E023703}">
                      <ahyp:hlinkClr xmlns:ahyp="http://schemas.microsoft.com/office/drawing/2018/hyperlinkcolor" val="tx"/>
                    </a:ext>
                  </a:extLst>
                </a:hlinkClick>
              </a:rPr>
              <a:t>https://melbournedrivinglesson.blogspot.com/2020/04/complete-your-goal-of-driving-by.html</a:t>
            </a:r>
            <a:endParaRPr lang="en-US">
              <a:ea typeface="+mn-lt"/>
              <a:cs typeface="+mn-lt"/>
            </a:endParaRPr>
          </a:p>
          <a:p>
            <a:r>
              <a:rPr lang="en-US">
                <a:ea typeface="+mn-lt"/>
                <a:cs typeface="+mn-lt"/>
                <a:hlinkClick r:id="rId6">
                  <a:extLst>
                    <a:ext uri="{A12FA001-AC4F-418D-AE19-62706E023703}">
                      <ahyp:hlinkClr xmlns:ahyp="http://schemas.microsoft.com/office/drawing/2018/hyperlinkcolor" val="tx"/>
                    </a:ext>
                  </a:extLst>
                </a:hlinkClick>
              </a:rPr>
              <a:t>http://wilmingtonjournal.com/heroic-police-officer-risks-life-to-save-injured-young-driver-who-rolled-off-road/</a:t>
            </a:r>
            <a:endParaRPr lang="en-US">
              <a:ea typeface="+mn-lt"/>
              <a:cs typeface="+mn-lt"/>
            </a:endParaRPr>
          </a:p>
          <a:p>
            <a:endParaRPr lang="en-US"/>
          </a:p>
          <a:p>
            <a:endParaRPr lang="en-US"/>
          </a:p>
        </p:txBody>
      </p:sp>
      <p:sp>
        <p:nvSpPr>
          <p:cNvPr id="5" name="TextBox 4">
            <a:extLst>
              <a:ext uri="{FF2B5EF4-FFF2-40B4-BE49-F238E27FC236}">
                <a16:creationId xmlns:a16="http://schemas.microsoft.com/office/drawing/2014/main" id="{9F07338D-8D5A-43BF-87A8-D78BD54C2CBE}"/>
              </a:ext>
            </a:extLst>
          </p:cNvPr>
          <p:cNvSpPr txBox="1"/>
          <p:nvPr/>
        </p:nvSpPr>
        <p:spPr>
          <a:xfrm>
            <a:off x="1346726" y="6421724"/>
            <a:ext cx="252344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545158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Rectangle 14">
            <a:extLst>
              <a:ext uri="{FF2B5EF4-FFF2-40B4-BE49-F238E27FC236}">
                <a16:creationId xmlns:a16="http://schemas.microsoft.com/office/drawing/2014/main" id="{6C26C0AB-632B-4701-A5A6-052B75B7F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0" name="Rectangle 16">
            <a:extLst>
              <a:ext uri="{FF2B5EF4-FFF2-40B4-BE49-F238E27FC236}">
                <a16:creationId xmlns:a16="http://schemas.microsoft.com/office/drawing/2014/main" id="{122A2853-A55A-47F7-902F-6DE7185D8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46887"/>
            <a:ext cx="7314691"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8">
            <a:extLst>
              <a:ext uri="{FF2B5EF4-FFF2-40B4-BE49-F238E27FC236}">
                <a16:creationId xmlns:a16="http://schemas.microsoft.com/office/drawing/2014/main" id="{4A0A3D00-134B-401B-BED1-39F1B734C9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3843" y="4005950"/>
            <a:ext cx="53190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20">
            <a:extLst>
              <a:ext uri="{FF2B5EF4-FFF2-40B4-BE49-F238E27FC236}">
                <a16:creationId xmlns:a16="http://schemas.microsoft.com/office/drawing/2014/main" id="{F4F11129-8A77-4850-9BAB-FDA0CF4F3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8AFBD10-1191-4BD3-8F89-CDEC7FC8D90B}"/>
              </a:ext>
            </a:extLst>
          </p:cNvPr>
          <p:cNvSpPr>
            <a:spLocks noGrp="1"/>
          </p:cNvSpPr>
          <p:nvPr>
            <p:ph type="title"/>
          </p:nvPr>
        </p:nvSpPr>
        <p:spPr>
          <a:xfrm>
            <a:off x="5283553" y="893398"/>
            <a:ext cx="6019601" cy="3187208"/>
          </a:xfrm>
        </p:spPr>
        <p:txBody>
          <a:bodyPr vert="horz" lIns="91440" tIns="45720" rIns="91440" bIns="45720" rtlCol="0" anchor="b">
            <a:normAutofit/>
          </a:bodyPr>
          <a:lstStyle/>
          <a:p>
            <a:pPr algn="ctr">
              <a:lnSpc>
                <a:spcPct val="85000"/>
              </a:lnSpc>
            </a:pPr>
            <a:endParaRPr lang="en-US" sz="7200" b="1" cap="all">
              <a:solidFill>
                <a:srgbClr val="FFFFFF"/>
              </a:solidFill>
            </a:endParaRPr>
          </a:p>
        </p:txBody>
      </p:sp>
      <p:pic>
        <p:nvPicPr>
          <p:cNvPr id="23" name="Picture 23" descr="Graphical user interface, website&#10;&#10;Description automatically generated">
            <a:extLst>
              <a:ext uri="{FF2B5EF4-FFF2-40B4-BE49-F238E27FC236}">
                <a16:creationId xmlns:a16="http://schemas.microsoft.com/office/drawing/2014/main" id="{C793E283-0C55-478C-B852-10EBBD53E90F}"/>
              </a:ext>
            </a:extLst>
          </p:cNvPr>
          <p:cNvPicPr>
            <a:picLocks noChangeAspect="1"/>
          </p:cNvPicPr>
          <p:nvPr/>
        </p:nvPicPr>
        <p:blipFill>
          <a:blip r:embed="rId2"/>
          <a:stretch>
            <a:fillRect/>
          </a:stretch>
        </p:blipFill>
        <p:spPr>
          <a:xfrm>
            <a:off x="230911" y="268533"/>
            <a:ext cx="11726331" cy="6340177"/>
          </a:xfrm>
          <a:prstGeom prst="rect">
            <a:avLst/>
          </a:prstGeom>
        </p:spPr>
      </p:pic>
    </p:spTree>
    <p:extLst>
      <p:ext uri="{BB962C8B-B14F-4D97-AF65-F5344CB8AC3E}">
        <p14:creationId xmlns:p14="http://schemas.microsoft.com/office/powerpoint/2010/main" val="1522203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E8DBDA3-652C-4F87-B53B-7F73AC8F4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9">
            <a:extLst>
              <a:ext uri="{FF2B5EF4-FFF2-40B4-BE49-F238E27FC236}">
                <a16:creationId xmlns:a16="http://schemas.microsoft.com/office/drawing/2014/main" id="{42187232-3845-418F-A17C-C138F01D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55058" cy="6858000"/>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492ACF8-191D-482A-B055-D4D61721A7EC}"/>
              </a:ext>
            </a:extLst>
          </p:cNvPr>
          <p:cNvSpPr>
            <a:spLocks noGrp="1"/>
          </p:cNvSpPr>
          <p:nvPr>
            <p:ph type="title"/>
          </p:nvPr>
        </p:nvSpPr>
        <p:spPr>
          <a:xfrm>
            <a:off x="204526" y="479319"/>
            <a:ext cx="3654042" cy="5222543"/>
          </a:xfrm>
        </p:spPr>
        <p:txBody>
          <a:bodyPr>
            <a:normAutofit/>
          </a:bodyPr>
          <a:lstStyle/>
          <a:p>
            <a:r>
              <a:rPr lang="en-US" sz="2400" u="sng">
                <a:solidFill>
                  <a:srgbClr val="FFFFFF"/>
                </a:solidFill>
                <a:latin typeface="Arial Black"/>
              </a:rPr>
              <a:t>DATA COLLECTION</a:t>
            </a:r>
          </a:p>
        </p:txBody>
      </p:sp>
      <p:sp>
        <p:nvSpPr>
          <p:cNvPr id="3" name="Content Placeholder 2">
            <a:extLst>
              <a:ext uri="{FF2B5EF4-FFF2-40B4-BE49-F238E27FC236}">
                <a16:creationId xmlns:a16="http://schemas.microsoft.com/office/drawing/2014/main" id="{37C69387-CC37-4C46-8F2F-75BC5C79AED7}"/>
              </a:ext>
            </a:extLst>
          </p:cNvPr>
          <p:cNvSpPr>
            <a:spLocks noGrp="1"/>
          </p:cNvSpPr>
          <p:nvPr>
            <p:ph idx="1"/>
          </p:nvPr>
        </p:nvSpPr>
        <p:spPr>
          <a:xfrm>
            <a:off x="4246220" y="6355"/>
            <a:ext cx="7833823" cy="6759679"/>
          </a:xfrm>
        </p:spPr>
        <p:txBody>
          <a:bodyPr vert="horz" lIns="91440" tIns="45720" rIns="91440" bIns="45720" rtlCol="0" anchor="ctr">
            <a:noAutofit/>
          </a:bodyPr>
          <a:lstStyle/>
          <a:p>
            <a:pPr marL="0" indent="0">
              <a:buNone/>
            </a:pPr>
            <a:endParaRPr lang="en-US" sz="1800">
              <a:solidFill>
                <a:schemeClr val="tx1"/>
              </a:solidFill>
              <a:latin typeface="Times New Roman"/>
              <a:cs typeface="Calibri" panose="020F0502020204030204" pitchFamily="34" charset="0"/>
            </a:endParaRPr>
          </a:p>
          <a:p>
            <a:pPr marL="0" indent="0">
              <a:buNone/>
            </a:pPr>
            <a:endParaRPr lang="en-US" sz="1800">
              <a:solidFill>
                <a:schemeClr val="tx1"/>
              </a:solidFill>
              <a:latin typeface="Times New Roman"/>
              <a:cs typeface="Calibri" panose="020F0502020204030204" pitchFamily="34" charset="0"/>
            </a:endParaRPr>
          </a:p>
          <a:p>
            <a:pPr marL="0" indent="0">
              <a:buNone/>
            </a:pPr>
            <a:endParaRPr lang="en-US" sz="1800">
              <a:solidFill>
                <a:schemeClr val="tx1"/>
              </a:solidFill>
              <a:latin typeface="Times New Roman"/>
              <a:cs typeface="Calibri" panose="020F0502020204030204" pitchFamily="34" charset="0"/>
            </a:endParaRPr>
          </a:p>
          <a:p>
            <a:pPr marL="0" indent="0">
              <a:buNone/>
            </a:pPr>
            <a:endParaRPr lang="en-US" sz="1800">
              <a:solidFill>
                <a:schemeClr val="tx1"/>
              </a:solidFill>
              <a:latin typeface="Times New Roman"/>
              <a:cs typeface="Calibri"/>
            </a:endParaRPr>
          </a:p>
          <a:p>
            <a:pPr marL="0" indent="0">
              <a:buNone/>
            </a:pPr>
            <a:endParaRPr lang="en-US" sz="1800">
              <a:solidFill>
                <a:schemeClr val="tx1"/>
              </a:solidFill>
              <a:latin typeface="Times New Roman"/>
              <a:cs typeface="Calibri"/>
            </a:endParaRPr>
          </a:p>
          <a:p>
            <a:pPr marL="0" indent="0">
              <a:buNone/>
            </a:pPr>
            <a:endParaRPr lang="en-US" sz="1800">
              <a:solidFill>
                <a:schemeClr val="tx1"/>
              </a:solidFill>
              <a:latin typeface="Times New Roman"/>
              <a:cs typeface="Calibri"/>
            </a:endParaRPr>
          </a:p>
          <a:p>
            <a:pPr marL="0" indent="0">
              <a:buNone/>
            </a:pPr>
            <a:endParaRPr lang="en-US" sz="1800">
              <a:solidFill>
                <a:schemeClr val="tx1"/>
              </a:solidFill>
              <a:latin typeface="Times New Roman"/>
              <a:cs typeface="Calibri"/>
            </a:endParaRPr>
          </a:p>
          <a:p>
            <a:pPr marL="0" indent="0">
              <a:buNone/>
            </a:pPr>
            <a:r>
              <a:rPr lang="en-US" sz="1800">
                <a:solidFill>
                  <a:schemeClr val="tx1"/>
                </a:solidFill>
                <a:latin typeface="Times New Roman"/>
                <a:cs typeface="Calibri"/>
              </a:rPr>
              <a:t>For our analysis, we selected the US Accidents data from </a:t>
            </a:r>
            <a:r>
              <a:rPr lang="en-US" sz="1800" b="1">
                <a:solidFill>
                  <a:schemeClr val="tx1"/>
                </a:solidFill>
                <a:latin typeface="Times New Roman"/>
                <a:cs typeface="Calibri"/>
              </a:rPr>
              <a:t>February 2016 to December 2020</a:t>
            </a:r>
            <a:r>
              <a:rPr lang="en-US" sz="1800">
                <a:solidFill>
                  <a:schemeClr val="tx1"/>
                </a:solidFill>
                <a:latin typeface="Times New Roman"/>
                <a:cs typeface="Calibri"/>
              </a:rPr>
              <a:t> from Kaggle.</a:t>
            </a:r>
            <a:endParaRPr lang="en-US">
              <a:solidFill>
                <a:schemeClr val="tx1"/>
              </a:solidFill>
            </a:endParaRPr>
          </a:p>
          <a:p>
            <a:pPr marL="0" indent="0">
              <a:buNone/>
            </a:pPr>
            <a:r>
              <a:rPr lang="en-US" sz="1800" b="1">
                <a:solidFill>
                  <a:schemeClr val="tx1"/>
                </a:solidFill>
                <a:latin typeface="Times New Roman"/>
                <a:cs typeface="Calibri"/>
              </a:rPr>
              <a:t>    ABOUT THE DATASET :</a:t>
            </a:r>
          </a:p>
          <a:p>
            <a:endParaRPr lang="en-US" sz="1800">
              <a:solidFill>
                <a:schemeClr val="tx1"/>
              </a:solidFill>
              <a:latin typeface="Times New Roman"/>
              <a:cs typeface="Calibri" panose="020F0502020204030204" pitchFamily="34" charset="0"/>
            </a:endParaRPr>
          </a:p>
          <a:p>
            <a:r>
              <a:rPr lang="en-US" sz="1800">
                <a:solidFill>
                  <a:schemeClr val="tx1"/>
                </a:solidFill>
                <a:latin typeface="Times New Roman"/>
                <a:cs typeface="Calibri"/>
              </a:rPr>
              <a:t>The dataset contains data of all the accidents in 49 states of the US. The data is collected using multiple API’s that provide streaming traffic incident data. It has 47 variables and 1048576 observations. We have information about each observation which include the place of the accident, the time of the accident, the temperature at the place, the humidity of the place, the severity of the accident, the time of the day, the wind speed, the weather prediction for that day and many more.</a:t>
            </a:r>
          </a:p>
          <a:p>
            <a:endParaRPr lang="en-US" sz="1800">
              <a:solidFill>
                <a:schemeClr val="tx1"/>
              </a:solidFill>
              <a:latin typeface="Times New Roman"/>
              <a:cs typeface="Times"/>
            </a:endParaRPr>
          </a:p>
          <a:p>
            <a:pPr>
              <a:buFont typeface="Arial" panose="020B0604020202020204" pitchFamily="34" charset="0"/>
              <a:buChar char="•"/>
            </a:pPr>
            <a:r>
              <a:rPr lang="en-US" sz="1800">
                <a:solidFill>
                  <a:schemeClr val="tx1"/>
                </a:solidFill>
                <a:latin typeface="Times New Roman"/>
                <a:cs typeface="Times"/>
              </a:rPr>
              <a:t>We have picked this data as it has almost all type of data such as time, date, numerical values, strings, floating type integers, Boolean values etc. and we wanted to experiment and learn data analysis on datasets which are much like those in the real world. The size of the dataset is also huge, and it might give us an opportunity to dive deep into the data and understand the basic concepts of data analysis in a much better way.</a:t>
            </a:r>
          </a:p>
          <a:p>
            <a:endParaRPr lang="en-US" sz="1800">
              <a:solidFill>
                <a:schemeClr val="tx1"/>
              </a:solidFill>
              <a:latin typeface="Times New Roman"/>
              <a:cs typeface="Calibri" panose="020F0502020204030204" pitchFamily="34" charset="0"/>
            </a:endParaRPr>
          </a:p>
          <a:p>
            <a:endParaRPr lang="en-US" sz="1800">
              <a:solidFill>
                <a:schemeClr val="tx1"/>
              </a:solidFill>
              <a:latin typeface="Times New Roman"/>
              <a:cs typeface="Calibri" panose="020F0502020204030204" pitchFamily="34" charset="0"/>
            </a:endParaRPr>
          </a:p>
          <a:p>
            <a:pPr marL="0" indent="0">
              <a:buNone/>
            </a:pPr>
            <a:endParaRPr lang="en-US" sz="1800" b="1">
              <a:solidFill>
                <a:schemeClr val="tx1"/>
              </a:solidFill>
              <a:latin typeface="Times New Roman"/>
              <a:ea typeface="+mn-lt"/>
              <a:cs typeface="+mn-lt"/>
            </a:endParaRPr>
          </a:p>
          <a:p>
            <a:pPr marL="0" indent="0">
              <a:buNone/>
            </a:pPr>
            <a:endParaRPr lang="en-US" sz="1800" b="1">
              <a:solidFill>
                <a:schemeClr val="tx1"/>
              </a:solidFill>
              <a:latin typeface="Times New Roman"/>
              <a:ea typeface="+mn-lt"/>
              <a:cs typeface="+mn-lt"/>
            </a:endParaRPr>
          </a:p>
          <a:p>
            <a:pPr marL="0" indent="0">
              <a:buNone/>
            </a:pPr>
            <a:endParaRPr lang="en-US" sz="1800">
              <a:solidFill>
                <a:schemeClr val="tx1"/>
              </a:solidFill>
              <a:latin typeface="Times New Roman"/>
              <a:ea typeface="+mn-lt"/>
              <a:cs typeface="+mn-lt"/>
            </a:endParaRPr>
          </a:p>
          <a:p>
            <a:pPr marL="0" indent="0">
              <a:buNone/>
            </a:pPr>
            <a:endParaRPr lang="en-US" sz="1800" i="0">
              <a:solidFill>
                <a:schemeClr val="tx1"/>
              </a:solidFill>
              <a:latin typeface="Times New Roman"/>
              <a:cs typeface="Times New Roman"/>
            </a:endParaRPr>
          </a:p>
        </p:txBody>
      </p:sp>
    </p:spTree>
    <p:extLst>
      <p:ext uri="{BB962C8B-B14F-4D97-AF65-F5344CB8AC3E}">
        <p14:creationId xmlns:p14="http://schemas.microsoft.com/office/powerpoint/2010/main" val="2206775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7578A52D-2496-4956-A9A4-EA5C38B2F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8">
            <a:extLst>
              <a:ext uri="{FF2B5EF4-FFF2-40B4-BE49-F238E27FC236}">
                <a16:creationId xmlns:a16="http://schemas.microsoft.com/office/drawing/2014/main" id="{9809C8E2-EF9B-4E0B-A17E-836DE0508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8533" cy="1886373"/>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6576731-0707-9846-8822-AFB34A8C5E29}"/>
              </a:ext>
            </a:extLst>
          </p:cNvPr>
          <p:cNvSpPr>
            <a:spLocks noGrp="1"/>
          </p:cNvSpPr>
          <p:nvPr>
            <p:ph type="title"/>
          </p:nvPr>
        </p:nvSpPr>
        <p:spPr>
          <a:xfrm>
            <a:off x="453082" y="609600"/>
            <a:ext cx="11172978" cy="1356360"/>
          </a:xfrm>
        </p:spPr>
        <p:txBody>
          <a:bodyPr>
            <a:normAutofit/>
          </a:bodyPr>
          <a:lstStyle/>
          <a:p>
            <a:r>
              <a:rPr lang="en-US" sz="3600">
                <a:solidFill>
                  <a:srgbClr val="FFFFFF"/>
                </a:solidFill>
                <a:latin typeface="Arial Black"/>
              </a:rPr>
              <a:t>WHY THIS DATASET? OUR MOTIVATION BEHIND CHOOSING IT.</a:t>
            </a:r>
          </a:p>
        </p:txBody>
      </p:sp>
      <p:sp useBgFill="1">
        <p:nvSpPr>
          <p:cNvPr id="21" name="Rectangle 20">
            <a:extLst>
              <a:ext uri="{FF2B5EF4-FFF2-40B4-BE49-F238E27FC236}">
                <a16:creationId xmlns:a16="http://schemas.microsoft.com/office/drawing/2014/main" id="{61EB557E-621E-4254-B750-85274C5F4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29841"/>
            <a:ext cx="12192000" cy="4328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E4B25B-F98B-EA4A-ABFE-55F237CEA3AF}"/>
              </a:ext>
            </a:extLst>
          </p:cNvPr>
          <p:cNvSpPr>
            <a:spLocks noGrp="1"/>
          </p:cNvSpPr>
          <p:nvPr>
            <p:ph idx="1"/>
          </p:nvPr>
        </p:nvSpPr>
        <p:spPr>
          <a:xfrm>
            <a:off x="319802" y="2721151"/>
            <a:ext cx="11548488" cy="3890544"/>
          </a:xfrm>
        </p:spPr>
        <p:txBody>
          <a:bodyPr vert="horz" lIns="91440" tIns="45720" rIns="91440" bIns="45720" rtlCol="0" anchor="t">
            <a:noAutofit/>
          </a:bodyPr>
          <a:lstStyle/>
          <a:p>
            <a:r>
              <a:rPr lang="en-US" sz="2000" dirty="0">
                <a:solidFill>
                  <a:schemeClr val="tx1"/>
                </a:solidFill>
                <a:latin typeface="Times New Roman"/>
                <a:ea typeface="+mn-lt"/>
                <a:cs typeface="+mn-lt"/>
              </a:rPr>
              <a:t>The purpose of our analysis is to explore some of the factors that contribute to road accidents in the US. The number of fatal and disabling road accidents increases daily and is a real challenge for all to prevent. Awareness creation, strict implementation of traffic rules, and scientific engineering measures are the need of the hour to avoid this catastrophe</a:t>
            </a:r>
            <a:endParaRPr lang="en-US" sz="2000" dirty="0">
              <a:solidFill>
                <a:schemeClr val="tx1"/>
              </a:solidFill>
              <a:latin typeface="Times New Roman"/>
              <a:cs typeface="Times New Roman"/>
            </a:endParaRPr>
          </a:p>
          <a:p>
            <a:r>
              <a:rPr lang="en-US" sz="2000" dirty="0">
                <a:solidFill>
                  <a:schemeClr val="tx1"/>
                </a:solidFill>
                <a:latin typeface="Times New Roman"/>
                <a:ea typeface="+mn-lt"/>
                <a:cs typeface="+mn-lt"/>
              </a:rPr>
              <a:t>To do the same, it is of utmost importance that we as people understand the trends and patterns of the accidents taking place in the country, and to do the same, analysis of the available data has to be carried out. Throughout our project, we have kept in mind the need of giving concrete answers to important questions and finding a correlation between factors that would help the concerned authorities to prevent these accidents</a:t>
            </a:r>
            <a:endParaRPr lang="en-US" sz="2000" dirty="0">
              <a:solidFill>
                <a:schemeClr val="tx1"/>
              </a:solidFill>
              <a:latin typeface="Times New Roman"/>
              <a:cs typeface="Times New Roman"/>
            </a:endParaRPr>
          </a:p>
          <a:p>
            <a:r>
              <a:rPr lang="en-US" sz="2000" dirty="0">
                <a:solidFill>
                  <a:schemeClr val="tx1"/>
                </a:solidFill>
                <a:latin typeface="Times New Roman"/>
                <a:cs typeface="Times New Roman"/>
              </a:rPr>
              <a:t>To identify the parameters that affect the most for predicting the severity of an accident and to identify the main features that can be controlled to reduce the number of accidents or to decrease the level of severity</a:t>
            </a:r>
          </a:p>
          <a:p>
            <a:endParaRPr lang="en-US" sz="2400">
              <a:solidFill>
                <a:schemeClr val="tx1"/>
              </a:solidFill>
              <a:latin typeface="Times New Roman"/>
              <a:cs typeface="Times New Roman"/>
            </a:endParaRPr>
          </a:p>
        </p:txBody>
      </p:sp>
    </p:spTree>
    <p:extLst>
      <p:ext uri="{BB962C8B-B14F-4D97-AF65-F5344CB8AC3E}">
        <p14:creationId xmlns:p14="http://schemas.microsoft.com/office/powerpoint/2010/main" val="48097577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8E8DBDA3-652C-4F87-B53B-7F73AC8F4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59">
            <a:extLst>
              <a:ext uri="{FF2B5EF4-FFF2-40B4-BE49-F238E27FC236}">
                <a16:creationId xmlns:a16="http://schemas.microsoft.com/office/drawing/2014/main" id="{42187232-3845-418F-A17C-C138F01D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55058" cy="6858000"/>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F359DA7-2011-7142-BF9B-2D5D200A82C9}"/>
              </a:ext>
            </a:extLst>
          </p:cNvPr>
          <p:cNvSpPr>
            <a:spLocks noGrp="1"/>
          </p:cNvSpPr>
          <p:nvPr>
            <p:ph type="title"/>
          </p:nvPr>
        </p:nvSpPr>
        <p:spPr>
          <a:xfrm>
            <a:off x="441009" y="873457"/>
            <a:ext cx="3273042" cy="5222543"/>
          </a:xfrm>
        </p:spPr>
        <p:txBody>
          <a:bodyPr>
            <a:normAutofit/>
          </a:bodyPr>
          <a:lstStyle/>
          <a:p>
            <a:r>
              <a:rPr lang="en-US" sz="3200" u="sng">
                <a:solidFill>
                  <a:srgbClr val="FFFFFF"/>
                </a:solidFill>
                <a:latin typeface="Arial Black"/>
              </a:rPr>
              <a:t>DATA CLEANING</a:t>
            </a:r>
          </a:p>
        </p:txBody>
      </p:sp>
      <p:sp>
        <p:nvSpPr>
          <p:cNvPr id="53" name="Content Placeholder 52">
            <a:extLst>
              <a:ext uri="{FF2B5EF4-FFF2-40B4-BE49-F238E27FC236}">
                <a16:creationId xmlns:a16="http://schemas.microsoft.com/office/drawing/2014/main" id="{B6003D9C-E53A-43E0-AAE8-9A5A18D7C0C7}"/>
              </a:ext>
            </a:extLst>
          </p:cNvPr>
          <p:cNvSpPr>
            <a:spLocks noGrp="1"/>
          </p:cNvSpPr>
          <p:nvPr>
            <p:ph idx="1"/>
          </p:nvPr>
        </p:nvSpPr>
        <p:spPr>
          <a:xfrm>
            <a:off x="4272495" y="164009"/>
            <a:ext cx="7754996" cy="6549473"/>
          </a:xfrm>
        </p:spPr>
        <p:txBody>
          <a:bodyPr anchor="ctr">
            <a:normAutofit fontScale="92500" lnSpcReduction="10000"/>
          </a:bodyPr>
          <a:lstStyle/>
          <a:p>
            <a:pPr marL="45720" indent="0">
              <a:buNone/>
            </a:pPr>
            <a:r>
              <a:rPr lang="en-US" sz="2000">
                <a:solidFill>
                  <a:schemeClr val="tx1"/>
                </a:solidFill>
                <a:latin typeface="Times New Roman"/>
                <a:ea typeface="+mn-lt"/>
                <a:cs typeface="+mn-lt"/>
              </a:rPr>
              <a:t>We used different functions in Python and its associated libraries to clean our data. The data consists of 47 columns and  1,048,576 rows. Below are the steps we undertook to clean our data :</a:t>
            </a:r>
            <a:endParaRPr lang="en-US">
              <a:solidFill>
                <a:schemeClr val="tx1"/>
              </a:solidFill>
              <a:latin typeface="Times New Roman"/>
              <a:cs typeface="Times New Roman"/>
            </a:endParaRPr>
          </a:p>
          <a:p>
            <a:r>
              <a:rPr lang="en-US" sz="2000">
                <a:solidFill>
                  <a:schemeClr val="tx1"/>
                </a:solidFill>
                <a:latin typeface="Times New Roman"/>
                <a:ea typeface="+mn-lt"/>
                <a:cs typeface="+mn-lt"/>
              </a:rPr>
              <a:t>Finding Null Values – Since the data is quite large, we suspected the presence of null/missing values and checked the same using the “</a:t>
            </a:r>
            <a:r>
              <a:rPr lang="en-US" sz="2000" err="1">
                <a:solidFill>
                  <a:schemeClr val="tx1"/>
                </a:solidFill>
                <a:latin typeface="Times New Roman"/>
                <a:ea typeface="+mn-lt"/>
                <a:cs typeface="+mn-lt"/>
              </a:rPr>
              <a:t>isna</a:t>
            </a:r>
            <a:r>
              <a:rPr lang="en-US" sz="2000">
                <a:solidFill>
                  <a:schemeClr val="tx1"/>
                </a:solidFill>
                <a:latin typeface="Times New Roman"/>
                <a:ea typeface="+mn-lt"/>
                <a:cs typeface="+mn-lt"/>
              </a:rPr>
              <a:t>” function.</a:t>
            </a:r>
          </a:p>
          <a:p>
            <a:r>
              <a:rPr lang="en-US" sz="2000">
                <a:solidFill>
                  <a:schemeClr val="tx1"/>
                </a:solidFill>
                <a:latin typeface="Times New Roman"/>
                <a:ea typeface="+mn-lt"/>
                <a:cs typeface="+mn-lt"/>
              </a:rPr>
              <a:t>Data can have missing values for several reasons such as observations that were not recorded and data corruption. From the results of the function, we observed that out of 47 columns, 19 columns had null values.</a:t>
            </a:r>
          </a:p>
          <a:p>
            <a:r>
              <a:rPr lang="en-US" sz="2000">
                <a:solidFill>
                  <a:schemeClr val="tx1"/>
                </a:solidFill>
                <a:latin typeface="Times New Roman"/>
                <a:ea typeface="+mn-lt"/>
                <a:cs typeface="+mn-lt"/>
              </a:rPr>
              <a:t>Out of these 19 columns, some were numeric. There are multiple ways to remove these null values: backfilling, forward filling, checking for outliers and then deciding to change it with mean or median, etc. According to ways of data manipulation, these values can be replaced by the median or mean of the observations/maximum or minimum value or zero value. But the approach of replacing these values for each column can be different depending on the nature of the data. We looked at the box plots of these and according to the outliers present we replaced null values in numeric columns with median or mean.</a:t>
            </a:r>
          </a:p>
          <a:p>
            <a:r>
              <a:rPr lang="en-US" sz="2000">
                <a:solidFill>
                  <a:schemeClr val="tx1"/>
                </a:solidFill>
                <a:latin typeface="Times New Roman"/>
                <a:ea typeface="+mn-lt"/>
                <a:cs typeface="+mn-lt"/>
              </a:rPr>
              <a:t>Some columns were of string data type. We applied our professional judgment and statistical theory to replace the values for each of the columns as explained in the following slides.</a:t>
            </a:r>
          </a:p>
          <a:p>
            <a:r>
              <a:rPr lang="en-US" sz="2000">
                <a:solidFill>
                  <a:schemeClr val="tx1"/>
                </a:solidFill>
                <a:latin typeface="Times New Roman"/>
                <a:ea typeface="+mn-lt"/>
                <a:cs typeface="+mn-lt"/>
              </a:rPr>
              <a:t>We further merged few Boolean columns and decided to drop certain columns which were not needed.</a:t>
            </a:r>
          </a:p>
          <a:p>
            <a:endParaRPr lang="en-US" sz="2000">
              <a:solidFill>
                <a:schemeClr val="tx1"/>
              </a:solidFill>
              <a:latin typeface="Times New Roman"/>
              <a:cs typeface="Times New Roman"/>
            </a:endParaRPr>
          </a:p>
        </p:txBody>
      </p:sp>
    </p:spTree>
    <p:extLst>
      <p:ext uri="{BB962C8B-B14F-4D97-AF65-F5344CB8AC3E}">
        <p14:creationId xmlns:p14="http://schemas.microsoft.com/office/powerpoint/2010/main" val="370834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1973-8C38-424A-BCA5-C13A86E081DD}"/>
              </a:ext>
            </a:extLst>
          </p:cNvPr>
          <p:cNvSpPr>
            <a:spLocks noGrp="1"/>
          </p:cNvSpPr>
          <p:nvPr>
            <p:ph type="title"/>
          </p:nvPr>
        </p:nvSpPr>
        <p:spPr>
          <a:xfrm>
            <a:off x="3876852" y="333704"/>
            <a:ext cx="8006854" cy="791429"/>
          </a:xfrm>
        </p:spPr>
        <p:txBody>
          <a:bodyPr>
            <a:normAutofit fontScale="90000"/>
          </a:bodyPr>
          <a:lstStyle/>
          <a:p>
            <a:r>
              <a:rPr lang="en-US">
                <a:latin typeface="Arial Black"/>
              </a:rPr>
              <a:t>Columns with Null values:</a:t>
            </a:r>
          </a:p>
        </p:txBody>
      </p:sp>
      <p:pic>
        <p:nvPicPr>
          <p:cNvPr id="14" name="Picture 4" descr="Stock numbers on a digital display">
            <a:extLst>
              <a:ext uri="{FF2B5EF4-FFF2-40B4-BE49-F238E27FC236}">
                <a16:creationId xmlns:a16="http://schemas.microsoft.com/office/drawing/2014/main" id="{6F6DB0AD-4DCB-433A-8481-5AA863616CD9}"/>
              </a:ext>
            </a:extLst>
          </p:cNvPr>
          <p:cNvPicPr>
            <a:picLocks noChangeAspect="1"/>
          </p:cNvPicPr>
          <p:nvPr/>
        </p:nvPicPr>
        <p:blipFill rotWithShape="1">
          <a:blip r:embed="rId2"/>
          <a:srcRect l="44729" r="21965"/>
          <a:stretch/>
        </p:blipFill>
        <p:spPr>
          <a:xfrm>
            <a:off x="223336" y="243840"/>
            <a:ext cx="3646837" cy="6377939"/>
          </a:xfrm>
          <a:prstGeom prst="rect">
            <a:avLst/>
          </a:prstGeom>
        </p:spPr>
      </p:pic>
      <p:pic>
        <p:nvPicPr>
          <p:cNvPr id="6" name="Picture 6">
            <a:extLst>
              <a:ext uri="{FF2B5EF4-FFF2-40B4-BE49-F238E27FC236}">
                <a16:creationId xmlns:a16="http://schemas.microsoft.com/office/drawing/2014/main" id="{BC19F3B3-1EC7-4BB6-A406-9496E5FAC865}"/>
              </a:ext>
            </a:extLst>
          </p:cNvPr>
          <p:cNvPicPr>
            <a:picLocks noGrp="1" noChangeAspect="1"/>
          </p:cNvPicPr>
          <p:nvPr>
            <p:ph idx="1"/>
          </p:nvPr>
        </p:nvPicPr>
        <p:blipFill>
          <a:blip r:embed="rId3"/>
          <a:stretch>
            <a:fillRect/>
          </a:stretch>
        </p:blipFill>
        <p:spPr>
          <a:xfrm>
            <a:off x="4749668" y="1137745"/>
            <a:ext cx="5459808" cy="5260427"/>
          </a:xfrm>
        </p:spPr>
      </p:pic>
    </p:spTree>
    <p:extLst>
      <p:ext uri="{BB962C8B-B14F-4D97-AF65-F5344CB8AC3E}">
        <p14:creationId xmlns:p14="http://schemas.microsoft.com/office/powerpoint/2010/main" val="286710942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{341823FE-3F4E-AC4C-B2B9-077B4D08F4F1}tf10001063</Template>
  <TotalTime>1</TotalTime>
  <Words>5300</Words>
  <Application>Microsoft Office PowerPoint</Application>
  <PresentationFormat>Widescreen</PresentationFormat>
  <Paragraphs>291</Paragraphs>
  <Slides>54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 Black</vt:lpstr>
      <vt:lpstr>Aria Black</vt:lpstr>
      <vt:lpstr>Arial</vt:lpstr>
      <vt:lpstr>Arial Black</vt:lpstr>
      <vt:lpstr>Calibri</vt:lpstr>
      <vt:lpstr>Corbel</vt:lpstr>
      <vt:lpstr>Roboto</vt:lpstr>
      <vt:lpstr>Times New Roman</vt:lpstr>
      <vt:lpstr>Walbaum Display</vt:lpstr>
      <vt:lpstr>Basis</vt:lpstr>
      <vt:lpstr>ANALyZING US ACCIDENTS AND THEIR RELATED FACTORS  DATA ANALYSIS PROJECT</vt:lpstr>
      <vt:lpstr>AGENDA</vt:lpstr>
      <vt:lpstr>INTRODUCTION</vt:lpstr>
      <vt:lpstr>ROAD ACCIDENTS IN USA – DEFINING FACTS</vt:lpstr>
      <vt:lpstr>Data AnD METHODOLOGY</vt:lpstr>
      <vt:lpstr>DATA COLLECTION</vt:lpstr>
      <vt:lpstr>WHY THIS DATASET? OUR MOTIVATION BEHIND CHOOSING IT.</vt:lpstr>
      <vt:lpstr>DATA CLEANING</vt:lpstr>
      <vt:lpstr>Columns with Null values:</vt:lpstr>
      <vt:lpstr>Columns with Non-Null values:</vt:lpstr>
      <vt:lpstr>PowerPoint Presentation</vt:lpstr>
      <vt:lpstr>How did we tackle numeric missing values?</vt:lpstr>
      <vt:lpstr>Code Snippet for Numeric Column: Wind_Speed</vt:lpstr>
      <vt:lpstr>How did we tackle missing values in String columns?</vt:lpstr>
      <vt:lpstr>Columns: Wind Direction and Weather Condition</vt:lpstr>
      <vt:lpstr>Code snippet for cleaning of column: Wind Direction</vt:lpstr>
      <vt:lpstr> Code snippet for cleaning of column: Weather Condition </vt:lpstr>
      <vt:lpstr>Columns: City and Time zone</vt:lpstr>
      <vt:lpstr>Code snippet for cleaning of column: City</vt:lpstr>
      <vt:lpstr>Code snippet for cleaning of column: Timezone </vt:lpstr>
      <vt:lpstr>How did we tackle Boolean Columns?</vt:lpstr>
      <vt:lpstr>Code Snippet for Boolean Columns:</vt:lpstr>
      <vt:lpstr>Dropping Certain Columns</vt:lpstr>
      <vt:lpstr>Code Snippet for Dropping Columns</vt:lpstr>
      <vt:lpstr>Post Data Cleaning</vt:lpstr>
      <vt:lpstr>Answering the right questions to get meaningful data insights</vt:lpstr>
      <vt:lpstr>Methods used to visualize the data</vt:lpstr>
      <vt:lpstr>Types of plots used to visualize the data.</vt:lpstr>
      <vt:lpstr> Which state has recorded the highest number of accidents? </vt:lpstr>
      <vt:lpstr>Which city has recorded the highest number of accidents? </vt:lpstr>
      <vt:lpstr>Number of Cities: Insights after an in-depth analysis - logarithmic scale</vt:lpstr>
      <vt:lpstr>logarithmic scale, continued </vt:lpstr>
      <vt:lpstr>What is the level of severity that has been recorded the most? </vt:lpstr>
      <vt:lpstr>During which weather condition was the number of accidents the highest? </vt:lpstr>
      <vt:lpstr> What time of the day are the accidents most likely to occur?</vt:lpstr>
      <vt:lpstr>On which day do the accidents occur the most? </vt:lpstr>
      <vt:lpstr>What is the monthly distribution of accidents?</vt:lpstr>
      <vt:lpstr>What is the trend of the number of accidents through 2016-2020?</vt:lpstr>
      <vt:lpstr>Under each weather condition, which level of severity was seen to have recorded the highest number of accidents? </vt:lpstr>
      <vt:lpstr>What is the time-zone to see highest number of accidents? </vt:lpstr>
      <vt:lpstr>Plotting different time-zones with number of accidents in different level of severity </vt:lpstr>
      <vt:lpstr>Which visibility range sees the highest number of accidents? </vt:lpstr>
      <vt:lpstr>Under different Visibility range, which level of severity of accident records the highest number of accidents? </vt:lpstr>
      <vt:lpstr>Which level of severity was recorded the most in each hour of the day? </vt:lpstr>
      <vt:lpstr>In each state, which county has recorded the highest  number of accidents?   </vt:lpstr>
      <vt:lpstr>Data Modelling </vt:lpstr>
      <vt:lpstr>Preparing data for modelling</vt:lpstr>
      <vt:lpstr>Splitting our data into Train and Test</vt:lpstr>
      <vt:lpstr>Standardization and Model Fitting</vt:lpstr>
      <vt:lpstr>ACCURACY OF THE MODEL</vt:lpstr>
      <vt:lpstr>Conclusion </vt:lpstr>
      <vt:lpstr>FUTURE SCOPE OF THE PROJECT</vt:lpstr>
      <vt:lpstr>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c:title>
  <dc:creator/>
  <cp:lastModifiedBy>Kratika Sharma</cp:lastModifiedBy>
  <cp:revision>113</cp:revision>
  <dcterms:created xsi:type="dcterms:W3CDTF">2021-11-25T03:10:25Z</dcterms:created>
  <dcterms:modified xsi:type="dcterms:W3CDTF">2022-04-29T00:34:50Z</dcterms:modified>
</cp:coreProperties>
</file>